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59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2750E-A70E-48E8-B20A-8088B30C6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+mj-ea"/>
              </a:rPr>
              <a:t>7.1</a:t>
            </a:r>
            <a:r>
              <a:rPr lang="ko-KR" altLang="en-US" dirty="0" err="1">
                <a:latin typeface="+mj-ea"/>
              </a:rPr>
              <a:t>케라스의</a:t>
            </a:r>
            <a:r>
              <a:rPr lang="ko-KR" altLang="en-US" dirty="0">
                <a:latin typeface="+mj-ea"/>
              </a:rPr>
              <a:t> 함수형 </a:t>
            </a:r>
            <a:r>
              <a:rPr lang="en-US" altLang="ko-KR" dirty="0" err="1">
                <a:latin typeface="+mj-ea"/>
              </a:rPr>
              <a:t>api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14366D-F429-4372-8CAB-78463F702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56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AC4F46-D8E8-4A4C-A7FA-D5A04DCC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47015"/>
            <a:ext cx="7519185" cy="54933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169C9B-B7BF-4118-95FD-A8FD19D6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677" y="247015"/>
            <a:ext cx="6034723" cy="2391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D65E0-7516-4274-9DEC-F81484A3ADB9}"/>
              </a:ext>
            </a:extLst>
          </p:cNvPr>
          <p:cNvSpPr txBox="1"/>
          <p:nvPr/>
        </p:nvSpPr>
        <p:spPr>
          <a:xfrm>
            <a:off x="7823200" y="2753360"/>
            <a:ext cx="401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다중 출력 모델을 훈련 하려면 네트워크 출력마다  다른 손실 함수를 지정 해야함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손실 값을 합치는 가장 간단한 방법은 모두 더하는 것 </a:t>
            </a:r>
          </a:p>
        </p:txBody>
      </p:sp>
    </p:spTree>
    <p:extLst>
      <p:ext uri="{BB962C8B-B14F-4D97-AF65-F5344CB8AC3E}">
        <p14:creationId xmlns:p14="http://schemas.microsoft.com/office/powerpoint/2010/main" val="19165919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112C8-3F0E-41B1-AA67-E047172A1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513"/>
            <a:ext cx="10515600" cy="57114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1800" dirty="0"/>
              <a:t>import </a:t>
            </a:r>
            <a:r>
              <a:rPr lang="en-US" altLang="ko-KR" sz="1800" dirty="0" err="1"/>
              <a:t>kerasf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from </a:t>
            </a:r>
            <a:r>
              <a:rPr lang="en-US" altLang="ko-KR" sz="1800" dirty="0" err="1"/>
              <a:t>keras</a:t>
            </a:r>
            <a:r>
              <a:rPr lang="en-US" altLang="ko-KR" sz="1800" dirty="0"/>
              <a:t> import layer</a:t>
            </a:r>
          </a:p>
          <a:p>
            <a:pPr marL="0" indent="0">
              <a:buNone/>
            </a:pPr>
            <a:r>
              <a:rPr lang="en-US" altLang="ko-KR" sz="1800" dirty="0"/>
              <a:t>import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 as np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chemeClr val="accent6"/>
                </a:solidFill>
              </a:rPr>
              <a:t>#</a:t>
            </a:r>
            <a:r>
              <a:rPr lang="ko-KR" altLang="en-US" sz="1800" dirty="0">
                <a:solidFill>
                  <a:schemeClr val="accent6"/>
                </a:solidFill>
              </a:rPr>
              <a:t>초기화</a:t>
            </a:r>
            <a:endParaRPr lang="en-US" altLang="ko-KR" sz="1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altLang="ko-KR" sz="1800" dirty="0" err="1"/>
              <a:t>latent_dim</a:t>
            </a:r>
            <a:r>
              <a:rPr lang="en-US" altLang="ko-KR" sz="1800" dirty="0"/>
              <a:t> = 32</a:t>
            </a:r>
          </a:p>
          <a:p>
            <a:pPr marL="0" indent="0">
              <a:buNone/>
            </a:pPr>
            <a:r>
              <a:rPr lang="en-US" altLang="ko-KR" sz="1800" dirty="0"/>
              <a:t>height = 32</a:t>
            </a:r>
          </a:p>
          <a:p>
            <a:pPr marL="0" indent="0">
              <a:buNone/>
            </a:pPr>
            <a:r>
              <a:rPr lang="en-US" altLang="ko-KR" sz="1800" dirty="0"/>
              <a:t>width = 32</a:t>
            </a:r>
          </a:p>
          <a:p>
            <a:pPr marL="0" indent="0">
              <a:buNone/>
            </a:pPr>
            <a:r>
              <a:rPr lang="en-US" altLang="ko-KR" sz="1800" dirty="0"/>
              <a:t>channels = 3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chemeClr val="accent6"/>
                </a:solidFill>
              </a:rPr>
              <a:t>#</a:t>
            </a:r>
            <a:r>
              <a:rPr lang="ko-KR" altLang="en-US" sz="1800" dirty="0">
                <a:solidFill>
                  <a:schemeClr val="accent6"/>
                </a:solidFill>
              </a:rPr>
              <a:t>입력지정</a:t>
            </a:r>
            <a:endParaRPr lang="en-US" altLang="ko-KR" sz="1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altLang="ko-KR" sz="1800" dirty="0" err="1"/>
              <a:t>Generator_input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keras.Input</a:t>
            </a:r>
            <a:r>
              <a:rPr lang="en-US" altLang="ko-KR" sz="1800" dirty="0"/>
              <a:t>(shape=(</a:t>
            </a:r>
            <a:r>
              <a:rPr lang="en-US" altLang="ko-KR" sz="1800" dirty="0" err="1"/>
              <a:t>latent_dim</a:t>
            </a:r>
            <a:r>
              <a:rPr lang="en-US" altLang="ko-KR" sz="1800" dirty="0"/>
              <a:t>,))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chemeClr val="accent6"/>
                </a:solidFill>
              </a:rPr>
              <a:t>#</a:t>
            </a:r>
            <a:r>
              <a:rPr lang="ko-KR" altLang="en-US" sz="1800" dirty="0">
                <a:solidFill>
                  <a:schemeClr val="accent6"/>
                </a:solidFill>
              </a:rPr>
              <a:t>입력을 </a:t>
            </a:r>
            <a:r>
              <a:rPr lang="en-US" altLang="ko-KR" sz="1800" dirty="0">
                <a:solidFill>
                  <a:schemeClr val="accent6"/>
                </a:solidFill>
              </a:rPr>
              <a:t>16x16 </a:t>
            </a:r>
            <a:r>
              <a:rPr lang="ko-KR" altLang="en-US" sz="1800" dirty="0">
                <a:solidFill>
                  <a:schemeClr val="accent6"/>
                </a:solidFill>
              </a:rPr>
              <a:t>크기의 채널 </a:t>
            </a:r>
            <a:r>
              <a:rPr lang="en-US" altLang="ko-KR" sz="1800" dirty="0">
                <a:solidFill>
                  <a:schemeClr val="accent6"/>
                </a:solidFill>
              </a:rPr>
              <a:t>128</a:t>
            </a:r>
            <a:r>
              <a:rPr lang="ko-KR" altLang="en-US" sz="1800" dirty="0">
                <a:solidFill>
                  <a:schemeClr val="accent6"/>
                </a:solidFill>
              </a:rPr>
              <a:t>개를 가진 특성 </a:t>
            </a:r>
            <a:r>
              <a:rPr lang="ko-KR" altLang="en-US" sz="1800" dirty="0" err="1">
                <a:solidFill>
                  <a:schemeClr val="accent6"/>
                </a:solidFill>
              </a:rPr>
              <a:t>맵으로</a:t>
            </a:r>
            <a:r>
              <a:rPr lang="ko-KR" altLang="en-US" sz="1800" dirty="0">
                <a:solidFill>
                  <a:schemeClr val="accent6"/>
                </a:solidFill>
              </a:rPr>
              <a:t> 변환합니다</a:t>
            </a:r>
            <a:r>
              <a:rPr lang="en-US" altLang="ko-KR" sz="1800" dirty="0">
                <a:solidFill>
                  <a:schemeClr val="accent6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800" dirty="0"/>
              <a:t>X= </a:t>
            </a:r>
            <a:r>
              <a:rPr lang="en-US" altLang="ko-KR" sz="1800" dirty="0" err="1"/>
              <a:t>layers.Dense</a:t>
            </a:r>
            <a:r>
              <a:rPr lang="en-US" altLang="ko-KR" sz="1800" dirty="0"/>
              <a:t>(128*16*16)(</a:t>
            </a:r>
            <a:r>
              <a:rPr lang="en-US" altLang="ko-KR" sz="1800" dirty="0" err="1"/>
              <a:t>generator_input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x= </a:t>
            </a:r>
            <a:r>
              <a:rPr lang="en-US" altLang="ko-KR" sz="1800" dirty="0" err="1"/>
              <a:t>layers.LeakyReLU</a:t>
            </a:r>
            <a:r>
              <a:rPr lang="en-US" altLang="ko-KR" sz="1800" dirty="0"/>
              <a:t>()(x)</a:t>
            </a:r>
          </a:p>
          <a:p>
            <a:pPr marL="0" indent="0">
              <a:buNone/>
            </a:pPr>
            <a:r>
              <a:rPr lang="en-US" altLang="ko-KR" sz="1800" dirty="0"/>
              <a:t>X= </a:t>
            </a:r>
            <a:r>
              <a:rPr lang="en-US" altLang="ko-KR" sz="1800" dirty="0" err="1"/>
              <a:t>layers.Reshape</a:t>
            </a:r>
            <a:r>
              <a:rPr lang="en-US" altLang="ko-KR" sz="1800" dirty="0"/>
              <a:t>((16,16,128))(x)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314788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A3CAAF-ECD8-4C0F-8FE0-26450C971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accent6"/>
                </a:solidFill>
              </a:rPr>
              <a:t># 256</a:t>
            </a:r>
            <a:r>
              <a:rPr lang="ko-KR" altLang="en-US" sz="1800" dirty="0">
                <a:solidFill>
                  <a:schemeClr val="accent6"/>
                </a:solidFill>
              </a:rPr>
              <a:t>개의 필터에 </a:t>
            </a:r>
            <a:r>
              <a:rPr lang="en-US" altLang="ko-KR" sz="1800" dirty="0">
                <a:solidFill>
                  <a:schemeClr val="accent6"/>
                </a:solidFill>
              </a:rPr>
              <a:t>5</a:t>
            </a:r>
            <a:r>
              <a:rPr lang="ko-KR" altLang="en-US" sz="1800" dirty="0">
                <a:solidFill>
                  <a:schemeClr val="accent6"/>
                </a:solidFill>
              </a:rPr>
              <a:t>행</a:t>
            </a:r>
            <a:r>
              <a:rPr lang="en-US" altLang="ko-KR" sz="1800" dirty="0">
                <a:solidFill>
                  <a:schemeClr val="accent6"/>
                </a:solidFill>
              </a:rPr>
              <a:t>, </a:t>
            </a:r>
            <a:r>
              <a:rPr lang="ko-KR" altLang="en-US" sz="1800" dirty="0" err="1">
                <a:solidFill>
                  <a:schemeClr val="accent6"/>
                </a:solidFill>
              </a:rPr>
              <a:t>입력값과</a:t>
            </a:r>
            <a:r>
              <a:rPr lang="ko-KR" altLang="en-US" sz="1800" dirty="0">
                <a:solidFill>
                  <a:schemeClr val="accent6"/>
                </a:solidFill>
              </a:rPr>
              <a:t> </a:t>
            </a:r>
            <a:r>
              <a:rPr lang="ko-KR" altLang="en-US" sz="1800" dirty="0" err="1">
                <a:solidFill>
                  <a:schemeClr val="accent6"/>
                </a:solidFill>
              </a:rPr>
              <a:t>출력값의</a:t>
            </a:r>
            <a:r>
              <a:rPr lang="ko-KR" altLang="en-US" sz="1800" dirty="0">
                <a:solidFill>
                  <a:schemeClr val="accent6"/>
                </a:solidFill>
              </a:rPr>
              <a:t> 크기 </a:t>
            </a:r>
            <a:r>
              <a:rPr lang="ko-KR" altLang="en-US" sz="1800" dirty="0" err="1">
                <a:solidFill>
                  <a:schemeClr val="accent6"/>
                </a:solidFill>
              </a:rPr>
              <a:t>동일롤</a:t>
            </a:r>
            <a:r>
              <a:rPr lang="ko-KR" altLang="en-US" sz="1800" dirty="0">
                <a:solidFill>
                  <a:schemeClr val="accent6"/>
                </a:solidFill>
              </a:rPr>
              <a:t> 설정</a:t>
            </a:r>
            <a:endParaRPr lang="en-US" altLang="ko-KR" sz="18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x= layers.Conv2D(256,5,padding=‘same’)(x)</a:t>
            </a:r>
          </a:p>
          <a:p>
            <a:pPr marL="0" indent="0">
              <a:buNone/>
            </a:pPr>
            <a:r>
              <a:rPr lang="en-US" altLang="ko-KR" sz="1800" dirty="0"/>
              <a:t>x- </a:t>
            </a:r>
            <a:r>
              <a:rPr lang="en-US" altLang="ko-KR" sz="1800" dirty="0" err="1"/>
              <a:t>layers.LeakTeLU</a:t>
            </a:r>
            <a:r>
              <a:rPr lang="en-US" altLang="ko-KR" sz="1800" dirty="0"/>
              <a:t>()(x)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chemeClr val="accent6"/>
                </a:solidFill>
              </a:rPr>
              <a:t># 32x32 </a:t>
            </a:r>
            <a:r>
              <a:rPr lang="ko-KR" altLang="en-US" sz="1800" dirty="0">
                <a:solidFill>
                  <a:schemeClr val="accent6"/>
                </a:solidFill>
              </a:rPr>
              <a:t>크기로 </a:t>
            </a:r>
            <a:r>
              <a:rPr lang="ko-KR" altLang="en-US" sz="1800" dirty="0" err="1">
                <a:solidFill>
                  <a:schemeClr val="accent6"/>
                </a:solidFill>
              </a:rPr>
              <a:t>업샘플링합니다</a:t>
            </a:r>
            <a:r>
              <a:rPr lang="en-US" altLang="ko-KR" sz="1800" dirty="0">
                <a:solidFill>
                  <a:schemeClr val="accent6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800" dirty="0"/>
              <a:t>x=</a:t>
            </a:r>
            <a:r>
              <a:rPr lang="ko-KR" altLang="en-US" sz="1800" dirty="0"/>
              <a:t> </a:t>
            </a:r>
            <a:r>
              <a:rPr lang="en-US" altLang="ko-KR" sz="1800" dirty="0"/>
              <a:t>layers.Conv2DTranspose(256,</a:t>
            </a:r>
            <a:r>
              <a:rPr lang="ko-KR" altLang="en-US" sz="1800" dirty="0"/>
              <a:t> </a:t>
            </a:r>
            <a:r>
              <a:rPr lang="en-US" altLang="ko-KR" sz="1800" dirty="0"/>
              <a:t>4,</a:t>
            </a:r>
            <a:r>
              <a:rPr lang="ko-KR" altLang="en-US" sz="1800" dirty="0"/>
              <a:t> </a:t>
            </a:r>
            <a:r>
              <a:rPr lang="en-US" altLang="ko-KR" sz="1800" dirty="0"/>
              <a:t>strides=2,</a:t>
            </a:r>
            <a:r>
              <a:rPr lang="ko-KR" altLang="en-US" sz="1800" dirty="0"/>
              <a:t> </a:t>
            </a:r>
            <a:r>
              <a:rPr lang="en-US" altLang="ko-KR" sz="1800" dirty="0"/>
              <a:t>padding= ‘same’)(x)</a:t>
            </a:r>
          </a:p>
          <a:p>
            <a:pPr marL="0" indent="0">
              <a:buNone/>
            </a:pPr>
            <a:r>
              <a:rPr lang="en-US" altLang="ko-KR" sz="1800" dirty="0"/>
              <a:t>x=</a:t>
            </a:r>
            <a:r>
              <a:rPr lang="en-US" altLang="ko-KR" sz="1800" dirty="0" err="1"/>
              <a:t>layers.LeakyReLU</a:t>
            </a:r>
            <a:r>
              <a:rPr lang="en-US" altLang="ko-KR" sz="1800" dirty="0"/>
              <a:t>()(x)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x=layers.Conv2D(256,5,padding=‘same’)(x)</a:t>
            </a:r>
          </a:p>
          <a:p>
            <a:pPr marL="0" indent="0">
              <a:buNone/>
            </a:pPr>
            <a:r>
              <a:rPr lang="en-US" altLang="ko-KR" sz="1800" dirty="0"/>
              <a:t>x=</a:t>
            </a:r>
            <a:r>
              <a:rPr lang="en-US" altLang="ko-KR" sz="1800" dirty="0" err="1"/>
              <a:t>layers.LeakyReLU</a:t>
            </a:r>
            <a:r>
              <a:rPr lang="en-US" altLang="ko-KR" sz="1800" dirty="0"/>
              <a:t>()(x)</a:t>
            </a:r>
          </a:p>
          <a:p>
            <a:pPr marL="0" indent="0">
              <a:buNone/>
            </a:pPr>
            <a:r>
              <a:rPr lang="en-US" altLang="ko-KR" sz="1800" dirty="0"/>
              <a:t>x=layers.Conv2D(256,5,padding=‘same’)(x)</a:t>
            </a:r>
          </a:p>
          <a:p>
            <a:pPr marL="0" indent="0">
              <a:buNone/>
            </a:pPr>
            <a:r>
              <a:rPr lang="en-US" altLang="ko-KR" sz="1800" dirty="0"/>
              <a:t>x=</a:t>
            </a:r>
            <a:r>
              <a:rPr lang="en-US" altLang="ko-KR" sz="1800" dirty="0" err="1"/>
              <a:t>layers.LeakyReLU</a:t>
            </a:r>
            <a:r>
              <a:rPr lang="en-US" altLang="ko-KR" sz="1800" dirty="0"/>
              <a:t>()(x)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chemeClr val="accent6"/>
                </a:solidFill>
              </a:rPr>
              <a:t># 32x32</a:t>
            </a:r>
            <a:r>
              <a:rPr lang="ko-KR" altLang="en-US" sz="1800" dirty="0">
                <a:solidFill>
                  <a:schemeClr val="accent6"/>
                </a:solidFill>
              </a:rPr>
              <a:t>크기</a:t>
            </a:r>
            <a:r>
              <a:rPr lang="en-US" altLang="ko-KR" sz="1800" dirty="0">
                <a:solidFill>
                  <a:schemeClr val="accent6"/>
                </a:solidFill>
              </a:rPr>
              <a:t>(CIFAR10 </a:t>
            </a:r>
            <a:r>
              <a:rPr lang="ko-KR" altLang="en-US" sz="1800" dirty="0">
                <a:solidFill>
                  <a:schemeClr val="accent6"/>
                </a:solidFill>
              </a:rPr>
              <a:t>이미지 크기</a:t>
            </a:r>
            <a:r>
              <a:rPr lang="en-US" altLang="ko-KR" sz="1800" dirty="0">
                <a:solidFill>
                  <a:schemeClr val="accent6"/>
                </a:solidFill>
              </a:rPr>
              <a:t>)</a:t>
            </a:r>
            <a:r>
              <a:rPr lang="ko-KR" altLang="en-US" sz="1800" dirty="0">
                <a:solidFill>
                  <a:schemeClr val="accent6"/>
                </a:solidFill>
              </a:rPr>
              <a:t>의 </a:t>
            </a:r>
            <a:r>
              <a:rPr lang="en-US" altLang="ko-KR" sz="1800" dirty="0">
                <a:solidFill>
                  <a:schemeClr val="accent6"/>
                </a:solidFill>
              </a:rPr>
              <a:t>1</a:t>
            </a:r>
            <a:r>
              <a:rPr lang="ko-KR" altLang="en-US" sz="1800" dirty="0">
                <a:solidFill>
                  <a:schemeClr val="accent6"/>
                </a:solidFill>
              </a:rPr>
              <a:t>개 채널을 가진 특성 </a:t>
            </a:r>
            <a:r>
              <a:rPr lang="ko-KR" altLang="en-US" sz="1800" dirty="0" err="1">
                <a:solidFill>
                  <a:schemeClr val="accent6"/>
                </a:solidFill>
              </a:rPr>
              <a:t>맵을</a:t>
            </a:r>
            <a:r>
              <a:rPr lang="ko-KR" altLang="en-US" sz="1800" dirty="0">
                <a:solidFill>
                  <a:schemeClr val="accent6"/>
                </a:solidFill>
              </a:rPr>
              <a:t> 생성합니다</a:t>
            </a:r>
            <a:r>
              <a:rPr lang="en-US" altLang="ko-KR" sz="1800" dirty="0">
                <a:solidFill>
                  <a:schemeClr val="accent6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800" dirty="0"/>
              <a:t>x= layers.Conv2D(channels, 7, activation= ‘tanh’, padding= ‘same’)(x)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chemeClr val="accent6"/>
                </a:solidFill>
              </a:rPr>
              <a:t># (</a:t>
            </a:r>
            <a:r>
              <a:rPr lang="en-US" altLang="ko-KR" sz="1800" dirty="0" err="1">
                <a:solidFill>
                  <a:schemeClr val="accent6"/>
                </a:solidFill>
              </a:rPr>
              <a:t>latent_dim</a:t>
            </a:r>
            <a:r>
              <a:rPr lang="en-US" altLang="ko-KR" sz="1800" dirty="0">
                <a:solidFill>
                  <a:schemeClr val="accent6"/>
                </a:solidFill>
              </a:rPr>
              <a:t>,)</a:t>
            </a:r>
            <a:r>
              <a:rPr lang="ko-KR" altLang="en-US" sz="1800" dirty="0">
                <a:solidFill>
                  <a:schemeClr val="accent6"/>
                </a:solidFill>
              </a:rPr>
              <a:t>크기의 입력을</a:t>
            </a:r>
            <a:r>
              <a:rPr lang="en-US" altLang="ko-KR" sz="1800" dirty="0">
                <a:solidFill>
                  <a:schemeClr val="accent6"/>
                </a:solidFill>
              </a:rPr>
              <a:t>(32,32,3)</a:t>
            </a:r>
            <a:r>
              <a:rPr lang="ko-KR" altLang="en-US" sz="1800" dirty="0">
                <a:solidFill>
                  <a:schemeClr val="accent6"/>
                </a:solidFill>
              </a:rPr>
              <a:t>크기의 이미지로 매핑하는 생성자 모델 객체를 만듭니다</a:t>
            </a:r>
            <a:r>
              <a:rPr lang="en-US" altLang="ko-KR" sz="1800" dirty="0">
                <a:solidFill>
                  <a:schemeClr val="accent6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800" dirty="0"/>
              <a:t>generator = </a:t>
            </a:r>
            <a:r>
              <a:rPr lang="en-US" altLang="ko-KR" sz="1800" dirty="0" err="1"/>
              <a:t>keras.model.Model</a:t>
            </a:r>
            <a:r>
              <a:rPr lang="en-US" altLang="ko-KR" sz="1800" dirty="0"/>
              <a:t>(</a:t>
            </a:r>
            <a:r>
              <a:rPr lang="en-US" altLang="ko-KR" sz="1800" dirty="0" err="1"/>
              <a:t>generator_input</a:t>
            </a:r>
            <a:r>
              <a:rPr lang="en-US" altLang="ko-KR" sz="1800" dirty="0"/>
              <a:t>, x) </a:t>
            </a:r>
          </a:p>
          <a:p>
            <a:pPr marL="0" indent="0">
              <a:buNone/>
            </a:pPr>
            <a:r>
              <a:rPr lang="en-US" altLang="ko-KR" sz="1800" dirty="0" err="1"/>
              <a:t>generator.summary</a:t>
            </a:r>
            <a:r>
              <a:rPr lang="en-US" altLang="ko-KR" sz="1800" dirty="0"/>
              <a:t>()</a:t>
            </a: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89445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29A99-E42D-4DA4-AF3C-2D7517842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8.5.4 </a:t>
            </a:r>
            <a:r>
              <a:rPr lang="ko-KR" altLang="en-US" dirty="0" err="1"/>
              <a:t>판별자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B049F-82E7-4DD2-9F9B-1A096A2A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다음은 후보 이미지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진짜 혹은 가짜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)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를 입력으로 받고 두 개의 클래스로 분류하는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discriminator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모델을 만들겠습니다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 클래스는 ‘생성된 이미지’ 또는 ‘훈련 세트에서 온 진짜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이미지’입니다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2627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E84843-E71A-4035-97C3-4D696538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9" y="71437"/>
            <a:ext cx="7362825" cy="671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2318DA-6CE2-4FAC-9842-1597AAB2EBEB}"/>
              </a:ext>
            </a:extLst>
          </p:cNvPr>
          <p:cNvSpPr txBox="1"/>
          <p:nvPr/>
        </p:nvSpPr>
        <p:spPr>
          <a:xfrm>
            <a:off x="5948039" y="4793941"/>
            <a:ext cx="2920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(32,32,3)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크기의 입력을 이진 분류 결정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진짜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가짜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으로 변환하는 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판별자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모델 객체를 만듭니다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586C210-5486-4A65-99E1-AA2A31D2E9EB}"/>
              </a:ext>
            </a:extLst>
          </p:cNvPr>
          <p:cNvCxnSpPr/>
          <p:nvPr/>
        </p:nvCxnSpPr>
        <p:spPr>
          <a:xfrm>
            <a:off x="4989250" y="4971495"/>
            <a:ext cx="1020933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863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73975-4172-4A1F-879F-7AFB62BD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8.5.5 </a:t>
            </a:r>
            <a:r>
              <a:rPr lang="ko-KR" altLang="en-US" dirty="0"/>
              <a:t>적대적 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0AF4D8-D34E-495E-8203-0D459E032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마지막으로 생성자와 판별자를 연결하여 </a:t>
            </a:r>
            <a:r>
              <a:rPr lang="en-US" altLang="ko-KR" dirty="0"/>
              <a:t>GAN</a:t>
            </a:r>
            <a:r>
              <a:rPr lang="ko-KR" altLang="en-US" dirty="0"/>
              <a:t>을 설정합니다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537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90EB23-5E7F-4B45-8B72-FCC5E2C9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6" y="1213789"/>
            <a:ext cx="6524625" cy="382872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68F8BA8-7209-42EB-89A4-4AB2EE712079}"/>
              </a:ext>
            </a:extLst>
          </p:cNvPr>
          <p:cNvCxnSpPr>
            <a:cxnSpLocks/>
          </p:cNvCxnSpPr>
          <p:nvPr/>
        </p:nvCxnSpPr>
        <p:spPr>
          <a:xfrm>
            <a:off x="2867487" y="1961965"/>
            <a:ext cx="102093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E54F54-939B-46E3-BA69-F9E2582B2524}"/>
              </a:ext>
            </a:extLst>
          </p:cNvPr>
          <p:cNvSpPr txBox="1"/>
          <p:nvPr/>
        </p:nvSpPr>
        <p:spPr>
          <a:xfrm>
            <a:off x="3888419" y="1777299"/>
            <a:ext cx="411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판별자의 가중치가 훈련하는 동안 업데이트 되면 판별자는 항상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진짜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＂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를 예측함</a:t>
            </a:r>
          </a:p>
        </p:txBody>
      </p:sp>
    </p:spTree>
    <p:extLst>
      <p:ext uri="{BB962C8B-B14F-4D97-AF65-F5344CB8AC3E}">
        <p14:creationId xmlns:p14="http://schemas.microsoft.com/office/powerpoint/2010/main" val="3261702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0C413-9DD3-4506-B10D-2E252F51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8.5.7 DCGAN </a:t>
            </a:r>
            <a:r>
              <a:rPr lang="ko-KR" altLang="en-US" dirty="0"/>
              <a:t>훈련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D3E1B-05AD-4216-98AF-D7796DCD8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잠재 공간에서 무작위로 포인트를 뽑습니다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랜덤 노이즈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).</a:t>
            </a: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 랜덤 노이즈를 사용해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generator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에서 이미지를 생성합니다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생성된 이미지와 진짜 이미지를 섞습니다</a:t>
            </a:r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진짜와 가짜가 섞인 이미지와 이에 대응하는 타깃을 사용해 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discriminator 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를 훈련합니다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타깃은 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“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진짜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“(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실제 이미지일 경우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또는 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“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가짜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”(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생성된 이미지일 경우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)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입니다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.</a:t>
            </a:r>
          </a:p>
          <a:p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잠재 공간에서 무작위로 새로운 포인트를 뽑습니다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.</a:t>
            </a:r>
          </a:p>
          <a:p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이 랜덤 벡터를 사용해 </a:t>
            </a:r>
            <a:r>
              <a:rPr lang="en-US" altLang="ko-KR" dirty="0" err="1">
                <a:solidFill>
                  <a:srgbClr val="494E52"/>
                </a:solidFill>
                <a:latin typeface="-apple-system"/>
              </a:rPr>
              <a:t>gan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을 훈련합니다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모든 타깃은 “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진짜”로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설정합니다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판별자가 생성된 이미지를 모두 “진짜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이미지”라고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예측하도록 생성자의 가중치를 업데이트합니다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결국 생성자는 판별자를 속이도록 훈련합니다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783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716F0C-68F3-4C28-BCDC-0713B3EF7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441" y="95250"/>
            <a:ext cx="60483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49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5C4431-77D7-40EE-8342-B5DF50EF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61925"/>
            <a:ext cx="61531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036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0772D7-C044-4AD5-B38E-B5D29833B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09700"/>
            <a:ext cx="5791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9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00504-B0CC-4786-A210-549FB4B9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0807"/>
            <a:ext cx="5943600" cy="3019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D0068B-A1E5-40C8-98B6-3218F967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30232"/>
            <a:ext cx="5514975" cy="2600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01D90-F2AC-458E-AEF1-9F714138730C}"/>
              </a:ext>
            </a:extLst>
          </p:cNvPr>
          <p:cNvSpPr txBox="1"/>
          <p:nvPr/>
        </p:nvSpPr>
        <p:spPr>
          <a:xfrm>
            <a:off x="6096000" y="110807"/>
            <a:ext cx="55981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손실 값이 많이 </a:t>
            </a:r>
            <a:r>
              <a:rPr lang="ko-KR" altLang="en-US" dirty="0" err="1"/>
              <a:t>불균형하면</a:t>
            </a:r>
            <a:r>
              <a:rPr lang="ko-KR" altLang="en-US" dirty="0"/>
              <a:t> 모델이 개별 손실이 가장 큰 작업에 </a:t>
            </a:r>
            <a:r>
              <a:rPr lang="ko-KR" altLang="en-US" dirty="0" err="1"/>
              <a:t>치어쳐</a:t>
            </a:r>
            <a:r>
              <a:rPr lang="ko-KR" altLang="en-US" dirty="0"/>
              <a:t> 표현을 최적화 할 것임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다른 작업들은 손해 입음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해결하기 위해 손실 값이 최종손실에 기여하는 수준을 지정 가능</a:t>
            </a:r>
            <a:endParaRPr lang="en-US" altLang="ko-KR" dirty="0"/>
          </a:p>
          <a:p>
            <a:r>
              <a:rPr lang="ko-KR" altLang="en-US" dirty="0"/>
              <a:t>특히 손실 값의 </a:t>
            </a:r>
            <a:r>
              <a:rPr lang="ko-KR" altLang="en-US" dirty="0" err="1"/>
              <a:t>스켈일이</a:t>
            </a:r>
            <a:r>
              <a:rPr lang="ko-KR" altLang="en-US" dirty="0"/>
              <a:t> 다를 </a:t>
            </a:r>
            <a:r>
              <a:rPr lang="ko-KR" altLang="en-US" dirty="0" err="1"/>
              <a:t>떄</a:t>
            </a:r>
            <a:r>
              <a:rPr lang="ko-KR" altLang="en-US" dirty="0"/>
              <a:t> 유용함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들어서 </a:t>
            </a:r>
            <a:r>
              <a:rPr lang="en-US" altLang="ko-KR" dirty="0"/>
              <a:t>MSE=4(3~5) </a:t>
            </a:r>
            <a:r>
              <a:rPr lang="ko-KR" altLang="en-US" dirty="0"/>
              <a:t>의 오차 손실 갖음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소득</a:t>
            </a:r>
            <a:r>
              <a:rPr lang="en-US" altLang="ko-KR" dirty="0"/>
              <a:t>(</a:t>
            </a:r>
            <a:r>
              <a:rPr lang="en-US" altLang="ko-KR" dirty="0" err="1"/>
              <a:t>crossrntropy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0.1 </a:t>
            </a:r>
            <a:r>
              <a:rPr lang="ko-KR" altLang="en-US" dirty="0"/>
              <a:t>정도의 오차 손실은 갖음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오차 손실을 역수를 취하여 나이</a:t>
            </a:r>
            <a:r>
              <a:rPr lang="en-US" altLang="ko-KR" dirty="0"/>
              <a:t>=0.25,  </a:t>
            </a:r>
            <a:r>
              <a:rPr lang="ko-KR" altLang="en-US" dirty="0"/>
              <a:t>소득</a:t>
            </a:r>
            <a:r>
              <a:rPr lang="en-US" altLang="ko-KR" dirty="0"/>
              <a:t>=1</a:t>
            </a:r>
            <a:r>
              <a:rPr lang="ko-KR" altLang="en-US" dirty="0"/>
              <a:t>로 </a:t>
            </a:r>
            <a:r>
              <a:rPr lang="ko-KR" altLang="en-US" dirty="0" err="1"/>
              <a:t>조정하여줌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훈련 방법은 다중 입력 모델과 마찬가지로 </a:t>
            </a:r>
            <a:r>
              <a:rPr lang="ko-KR" altLang="en-US" dirty="0" err="1"/>
              <a:t>넘파이</a:t>
            </a:r>
            <a:r>
              <a:rPr lang="ko-KR" altLang="en-US" dirty="0"/>
              <a:t> 배열 리스트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각각에 맞게 모델에 전달하여 훈련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5671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0FB33-5B3B-4ACC-A104-A14FD976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8.5.7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F3962-33DE-4B0B-824B-A6A618AD2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생성자 네트워크와 </a:t>
            </a:r>
            <a:r>
              <a:rPr lang="ko-KR" altLang="en-US" dirty="0" err="1"/>
              <a:t>판별자</a:t>
            </a:r>
            <a:r>
              <a:rPr lang="ko-KR" altLang="en-US" dirty="0"/>
              <a:t> 네트워크가 연결되어 구성</a:t>
            </a:r>
            <a:r>
              <a:rPr lang="en-US" altLang="ko-KR" dirty="0"/>
              <a:t>. </a:t>
            </a:r>
            <a:r>
              <a:rPr lang="ko-KR" altLang="en-US" dirty="0"/>
              <a:t>판별자는 이미지 구분역할</a:t>
            </a:r>
            <a:r>
              <a:rPr lang="en-US" altLang="ko-KR" dirty="0"/>
              <a:t>, </a:t>
            </a:r>
            <a:r>
              <a:rPr lang="ko-KR" altLang="en-US" dirty="0"/>
              <a:t>생성자는 판별자를 속이도록 훈련</a:t>
            </a:r>
            <a:r>
              <a:rPr lang="en-US" altLang="ko-KR" dirty="0"/>
              <a:t>. </a:t>
            </a:r>
            <a:r>
              <a:rPr lang="ko-KR" altLang="en-US" dirty="0"/>
              <a:t>생성자는 훈련 세트의 이미지를 직접 보지는 않음</a:t>
            </a:r>
            <a:r>
              <a:rPr lang="en-US" altLang="ko-KR" dirty="0"/>
              <a:t>. </a:t>
            </a:r>
            <a:r>
              <a:rPr lang="ko-KR" altLang="en-US" dirty="0"/>
              <a:t>데이터에 관한 정보는 판별자에서 얻음</a:t>
            </a:r>
            <a:endParaRPr lang="en-US" altLang="ko-KR" dirty="0"/>
          </a:p>
          <a:p>
            <a:r>
              <a:rPr lang="en-US" altLang="ko-KR" dirty="0"/>
              <a:t>GAN</a:t>
            </a:r>
            <a:r>
              <a:rPr lang="ko-KR" altLang="en-US" dirty="0"/>
              <a:t>을 훈련하기 어렵습니다</a:t>
            </a:r>
            <a:r>
              <a:rPr lang="en-US" altLang="ko-KR" dirty="0"/>
              <a:t>. GAN </a:t>
            </a:r>
            <a:r>
              <a:rPr lang="ko-KR" altLang="en-US" dirty="0"/>
              <a:t>훈련은 단순 경사 </a:t>
            </a:r>
            <a:r>
              <a:rPr lang="ko-KR" altLang="en-US" dirty="0" err="1"/>
              <a:t>하강법과정이</a:t>
            </a:r>
            <a:r>
              <a:rPr lang="ko-KR" altLang="en-US" dirty="0"/>
              <a:t> 아니기 </a:t>
            </a:r>
            <a:r>
              <a:rPr lang="ko-KR" altLang="en-US" dirty="0" err="1"/>
              <a:t>떄문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GAN</a:t>
            </a:r>
            <a:r>
              <a:rPr lang="ko-KR" altLang="en-US" dirty="0"/>
              <a:t>은 매우 실제 같은 이미지를 만들 수 있음</a:t>
            </a:r>
            <a:r>
              <a:rPr lang="en-US" altLang="ko-KR" dirty="0"/>
              <a:t>. </a:t>
            </a:r>
            <a:r>
              <a:rPr lang="ko-KR" altLang="en-US" dirty="0"/>
              <a:t>연속된 공간도 아님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9835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B787B-E469-4D10-A2C6-48A06698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2C9B0-3B3D-4423-8A1B-468E075B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딥러닝을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사용한 창의적인 애플리케이션에서 심층 네트워크는 기존 콘텐츠에 설명을 다는 것을 넘어서 직접 콘텐츠를 생산하기 시작했습니다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한 번에 하나의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타임스텝씩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시퀀스 데이터를 생성하는 방법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텍스트 생성이나 음표 하나씩 음악을 생성하거나 어떤 시계열 데이터를 생성하는 곳에 적용할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딥드림의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작동 원리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컨브넷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층 활성화를 최대화를 최대화하기 위해 입력 공간에 경사 상승법을 적용합니다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스타일 트랜스퍼 적용 방법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콘텐츠 이미지와 스타일 이미지가 연결되어 재미있는 결과를 만듭니다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GAN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VAE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가 무엇인지와 이를 사용하여 새로운 이미지를 만드는 방법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잠재 공간의 개념 벡터를 사용하여 이미지를 변형하는 방법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 분야는 빠르게 성장하고 있으며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여기서 다룬 기법들은 기초일 뿐입니다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생성 모델을 위한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딥러닝은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그 자체로 양이 매우 방대합니다</a:t>
            </a:r>
            <a:r>
              <a:rPr lang="en-US" altLang="ko-KR" b="0" i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32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1CFD69F-5499-48C8-9609-69168B69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7.1.4 </a:t>
            </a:r>
            <a:r>
              <a:rPr lang="ko-KR" altLang="en-US" dirty="0"/>
              <a:t>층으로 구성된 </a:t>
            </a:r>
            <a:r>
              <a:rPr lang="ko-KR" altLang="en-US" dirty="0" err="1"/>
              <a:t>비순환</a:t>
            </a:r>
            <a:r>
              <a:rPr lang="ko-KR" altLang="en-US" dirty="0"/>
              <a:t> 유향 그래프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7DF3A8F-FC91-42C2-9CFE-7753BFB5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를 사용하면 내부 토폴로지가 복잡한 네트워크도 만들 수 있음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케라스</a:t>
            </a:r>
            <a:r>
              <a:rPr lang="ko-KR" altLang="en-US" dirty="0"/>
              <a:t> 신경망은 층으로 구성된 어떤 </a:t>
            </a:r>
            <a:r>
              <a:rPr lang="ko-KR" altLang="en-US" b="1" dirty="0" err="1">
                <a:solidFill>
                  <a:srgbClr val="FF0000"/>
                </a:solidFill>
              </a:rPr>
              <a:t>비순환</a:t>
            </a:r>
            <a:r>
              <a:rPr lang="ko-KR" altLang="en-US" dirty="0"/>
              <a:t> 유향 그래프도 </a:t>
            </a:r>
            <a:r>
              <a:rPr lang="ko-KR" altLang="en-US" dirty="0" err="1"/>
              <a:t>만들수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이 그래프는 원형을 띨 수 없음 </a:t>
            </a:r>
            <a:endParaRPr lang="en-US" altLang="ko-KR" dirty="0"/>
          </a:p>
          <a:p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가 자기 자신을 출력하는 층의 입력이 될 수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28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6496F-4A28-4A32-836E-286752EC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인셉션</a:t>
            </a:r>
            <a:r>
              <a:rPr lang="ko-KR" altLang="en-US" dirty="0"/>
              <a:t> 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D31CF9-BF21-49B7-8F74-192580D6D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6164957" cy="3751223"/>
          </a:xfrm>
        </p:spPr>
        <p:txBody>
          <a:bodyPr>
            <a:noAutofit/>
          </a:bodyPr>
          <a:lstStyle/>
          <a:p>
            <a:r>
              <a:rPr lang="ko-KR" altLang="en-US" dirty="0"/>
              <a:t>네트워크 안의 네트워크 구조</a:t>
            </a:r>
            <a:endParaRPr lang="en-US" altLang="ko-KR" dirty="0"/>
          </a:p>
          <a:p>
            <a:r>
              <a:rPr lang="ko-KR" altLang="en-US" dirty="0"/>
              <a:t>나란히 분리된 가지를 따라 모듈을 쌓아 독립된 작은 네트워크처럼 구성</a:t>
            </a:r>
            <a:endParaRPr lang="en-US" altLang="ko-KR" dirty="0"/>
          </a:p>
          <a:p>
            <a:r>
              <a:rPr lang="ko-KR" altLang="en-US" dirty="0"/>
              <a:t>가장 기본적인 </a:t>
            </a:r>
            <a:r>
              <a:rPr lang="ko-KR" altLang="en-US" dirty="0" err="1"/>
              <a:t>인셉션</a:t>
            </a:r>
            <a:r>
              <a:rPr lang="ko-KR" altLang="en-US" dirty="0"/>
              <a:t> 모듈은 </a:t>
            </a:r>
            <a:r>
              <a:rPr lang="en-US" altLang="ko-KR" dirty="0"/>
              <a:t>3~4</a:t>
            </a:r>
            <a:r>
              <a:rPr lang="ko-KR" altLang="en-US" dirty="0"/>
              <a:t>개의 가지를 가지고</a:t>
            </a:r>
            <a:r>
              <a:rPr lang="en-US" altLang="ko-KR" dirty="0"/>
              <a:t>,  1*1 </a:t>
            </a:r>
            <a:r>
              <a:rPr lang="ko-KR" altLang="en-US" dirty="0" err="1"/>
              <a:t>합성곱으로</a:t>
            </a:r>
            <a:r>
              <a:rPr lang="ko-KR" altLang="en-US" dirty="0"/>
              <a:t> 시작해서 </a:t>
            </a:r>
            <a:r>
              <a:rPr lang="en-US" altLang="ko-KR" dirty="0"/>
              <a:t>3*3 </a:t>
            </a:r>
            <a:r>
              <a:rPr lang="ko-KR" altLang="en-US" dirty="0" err="1"/>
              <a:t>합성곱이</a:t>
            </a:r>
            <a:r>
              <a:rPr lang="ko-KR" altLang="en-US" dirty="0"/>
              <a:t> 뒤따르고 마지막에 전체 출력 특성이 </a:t>
            </a:r>
            <a:r>
              <a:rPr lang="ko-KR" altLang="en-US" dirty="0" err="1"/>
              <a:t>합쳐짐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네트워크가 따로 공간특성과 채널방향의 특성을 학습하도록 도와서 한꺼번에 학습하는 것보다 효과가 더 좋음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ECCC75-47BB-4D67-8B25-086890A3A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773" y="1963532"/>
            <a:ext cx="3615273" cy="36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5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F31739-EE0B-4A4B-B934-ADF37A94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67" y="955283"/>
            <a:ext cx="10016611" cy="45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4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D4364-6655-4C22-AB24-7E1EBFDD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잔차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73CFBF-68F8-4484-AF68-BEFCDFAFD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 형태의 네트워크 컴포넌트</a:t>
            </a:r>
            <a:endParaRPr lang="en-US" altLang="ko-KR" dirty="0"/>
          </a:p>
          <a:p>
            <a:r>
              <a:rPr lang="ko-KR" altLang="en-US" dirty="0"/>
              <a:t>대규모 딥러닝 모델에서 흔히 나타나는 문제인 </a:t>
            </a:r>
            <a:r>
              <a:rPr lang="ko-KR" altLang="en-US" dirty="0" err="1"/>
              <a:t>그레디언트</a:t>
            </a:r>
            <a:r>
              <a:rPr lang="ko-KR" altLang="en-US" dirty="0"/>
              <a:t> 소실</a:t>
            </a:r>
            <a:r>
              <a:rPr lang="en-US" altLang="ko-KR" dirty="0"/>
              <a:t>, </a:t>
            </a:r>
            <a:r>
              <a:rPr lang="ko-KR" altLang="en-US" dirty="0"/>
              <a:t>표현 병목을 해결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10</a:t>
            </a:r>
            <a:r>
              <a:rPr lang="ko-KR" altLang="en-US" dirty="0"/>
              <a:t>개 층 이상을 가진 모델에 </a:t>
            </a:r>
            <a:r>
              <a:rPr lang="ko-KR" altLang="en-US" dirty="0" err="1"/>
              <a:t>잔차연결을</a:t>
            </a:r>
            <a:r>
              <a:rPr lang="ko-KR" altLang="en-US" dirty="0"/>
              <a:t> 추가하면 도움됨</a:t>
            </a:r>
            <a:endParaRPr lang="en-US" altLang="ko-KR" dirty="0"/>
          </a:p>
          <a:p>
            <a:r>
              <a:rPr lang="ko-KR" altLang="en-US" dirty="0"/>
              <a:t>하위 층의 출력을 상위 층의 입력으로 사용함 이때 연결이 아니라 하위 층의 출력이 상위 층으로 더해지므로  두 출력의 크기가 </a:t>
            </a:r>
            <a:r>
              <a:rPr lang="ko-KR" altLang="en-US" dirty="0" err="1"/>
              <a:t>동일해야함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크기가 다를 경우 선형 변환을 사용하여 </a:t>
            </a:r>
            <a:r>
              <a:rPr lang="ko-KR" altLang="en-US" dirty="0" err="1"/>
              <a:t>하위층</a:t>
            </a:r>
            <a:r>
              <a:rPr lang="ko-KR" altLang="en-US" dirty="0"/>
              <a:t> 의 활성화 출력을 목표크기로 변환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2235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119CCBE5-DBDC-4CC8-944B-9FAD991EBF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6689" y="2119014"/>
            <a:ext cx="5189311" cy="3238177"/>
          </a:xfrm>
        </p:spPr>
      </p:pic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56397740-0C01-48C0-84F9-A7B0A4D95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119015"/>
            <a:ext cx="5364843" cy="323817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2F153-025D-4CAC-B41B-9D40EF2CDC09}"/>
              </a:ext>
            </a:extLst>
          </p:cNvPr>
          <p:cNvSpPr txBox="1"/>
          <p:nvPr/>
        </p:nvSpPr>
        <p:spPr>
          <a:xfrm>
            <a:off x="1133077" y="1132464"/>
            <a:ext cx="44744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특성 </a:t>
            </a:r>
            <a:r>
              <a:rPr lang="ko-KR" altLang="en-US" sz="1600" dirty="0" err="1"/>
              <a:t>맵의</a:t>
            </a:r>
            <a:r>
              <a:rPr lang="ko-KR" altLang="en-US" sz="1600" dirty="0"/>
              <a:t> 크기가 같을 때 원본을 그대로 사용한 </a:t>
            </a:r>
            <a:r>
              <a:rPr lang="ko-KR" altLang="en-US" sz="1600" dirty="0" err="1"/>
              <a:t>잔차</a:t>
            </a:r>
            <a:r>
              <a:rPr lang="ko-KR" altLang="en-US" sz="1600" dirty="0"/>
              <a:t> 연결의 예 </a:t>
            </a:r>
            <a:r>
              <a:rPr lang="en-US" altLang="ko-KR" sz="1600" dirty="0"/>
              <a:t>(x</a:t>
            </a:r>
            <a:r>
              <a:rPr lang="ko-KR" altLang="en-US" sz="1600" dirty="0"/>
              <a:t>는 </a:t>
            </a:r>
            <a:r>
              <a:rPr lang="en-US" altLang="ko-KR" sz="1600" dirty="0"/>
              <a:t>4D</a:t>
            </a:r>
            <a:r>
              <a:rPr lang="ko-KR" altLang="en-US" sz="1600" dirty="0" err="1"/>
              <a:t>텐서로</a:t>
            </a:r>
            <a:r>
              <a:rPr lang="ko-KR" altLang="en-US" sz="1600" dirty="0"/>
              <a:t> 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76F03-57AF-434D-BC92-98F1ED494996}"/>
              </a:ext>
            </a:extLst>
          </p:cNvPr>
          <p:cNvSpPr txBox="1"/>
          <p:nvPr/>
        </p:nvSpPr>
        <p:spPr>
          <a:xfrm>
            <a:off x="6489971" y="1208421"/>
            <a:ext cx="464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특성 </a:t>
            </a:r>
            <a:r>
              <a:rPr lang="ko-KR" altLang="en-US" sz="1600" dirty="0" err="1"/>
              <a:t>맵의</a:t>
            </a:r>
            <a:r>
              <a:rPr lang="ko-KR" altLang="en-US" sz="1600" dirty="0"/>
              <a:t> 크기가 다를 때 선형 변환을 사용하여 </a:t>
            </a:r>
            <a:r>
              <a:rPr lang="ko-KR" altLang="en-US" sz="1600" dirty="0" err="1"/>
              <a:t>잔차</a:t>
            </a:r>
            <a:r>
              <a:rPr lang="ko-KR" altLang="en-US" sz="1600" dirty="0"/>
              <a:t> 연결을 구현한 예 </a:t>
            </a:r>
            <a:r>
              <a:rPr lang="en-US" altLang="ko-KR" sz="1600" dirty="0"/>
              <a:t>(x</a:t>
            </a:r>
            <a:r>
              <a:rPr lang="ko-KR" altLang="en-US" sz="1600" dirty="0"/>
              <a:t>는 </a:t>
            </a:r>
            <a:r>
              <a:rPr lang="en-US" altLang="ko-KR" sz="1600" dirty="0"/>
              <a:t>4D</a:t>
            </a:r>
            <a:r>
              <a:rPr lang="ko-KR" altLang="en-US" sz="1600" dirty="0" err="1"/>
              <a:t>텐서로</a:t>
            </a:r>
            <a:r>
              <a:rPr lang="ko-KR" altLang="en-US" sz="1600" dirty="0"/>
              <a:t> 가정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5399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62709-1D9A-4B5F-8936-91D5CA37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7.15 </a:t>
            </a:r>
            <a:r>
              <a:rPr lang="ko-KR" altLang="en-US" dirty="0"/>
              <a:t>층 가중치 공유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9A998B1-F2F3-4CF8-8EEB-2DF1C8CB7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는 층 객체를 여러 번 재사용 가능</a:t>
            </a:r>
            <a:endParaRPr lang="en-US" altLang="ko-KR" dirty="0"/>
          </a:p>
          <a:p>
            <a:r>
              <a:rPr lang="ko-KR" altLang="en-US" dirty="0"/>
              <a:t>예를 들어 층 객체를 두 번 호출하면 새로운  층 객체를 만들지 않고 각 호출에 동일한 가중치를 재사용함</a:t>
            </a:r>
            <a:endParaRPr lang="en-US" altLang="ko-KR" dirty="0"/>
          </a:p>
          <a:p>
            <a:r>
              <a:rPr lang="ko-KR" altLang="en-US" dirty="0"/>
              <a:t>위의 이유로 공유 가지를 가진 모델 만들 수 있음</a:t>
            </a:r>
            <a:endParaRPr lang="en-US" altLang="ko-KR" dirty="0"/>
          </a:p>
          <a:p>
            <a:r>
              <a:rPr lang="ko-KR" altLang="en-US" dirty="0"/>
              <a:t>공유 가지는 같은 가중치를 공유하고</a:t>
            </a:r>
            <a:r>
              <a:rPr lang="en-US" altLang="ko-KR" dirty="0"/>
              <a:t>, </a:t>
            </a:r>
            <a:r>
              <a:rPr lang="ko-KR" altLang="en-US" dirty="0"/>
              <a:t> 같은 연산을 수행함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658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380B68-9574-47B4-9BA6-89648E86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2" y="772823"/>
            <a:ext cx="7134225" cy="4772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954F6-3046-4FBE-AFDB-92007FFF16CE}"/>
              </a:ext>
            </a:extLst>
          </p:cNvPr>
          <p:cNvSpPr txBox="1"/>
          <p:nvPr/>
        </p:nvSpPr>
        <p:spPr>
          <a:xfrm>
            <a:off x="294841" y="284450"/>
            <a:ext cx="547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 형 </a:t>
            </a:r>
            <a:r>
              <a:rPr lang="en-US" altLang="ko-KR" dirty="0"/>
              <a:t>API</a:t>
            </a:r>
            <a:r>
              <a:rPr lang="ko-KR" altLang="en-US" dirty="0"/>
              <a:t>로 경우 층</a:t>
            </a:r>
            <a:r>
              <a:rPr lang="en-US" altLang="ko-KR" dirty="0"/>
              <a:t>(</a:t>
            </a:r>
            <a:r>
              <a:rPr lang="ko-KR" altLang="en-US" dirty="0"/>
              <a:t>재사용 층</a:t>
            </a:r>
            <a:r>
              <a:rPr lang="en-US" altLang="ko-KR" dirty="0"/>
              <a:t>)</a:t>
            </a:r>
            <a:r>
              <a:rPr lang="ko-KR" altLang="en-US" dirty="0"/>
              <a:t>을 사용하는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5EBAB-B7B3-43CC-9D87-8768506EA9AA}"/>
              </a:ext>
            </a:extLst>
          </p:cNvPr>
          <p:cNvSpPr txBox="1"/>
          <p:nvPr/>
        </p:nvSpPr>
        <p:spPr>
          <a:xfrm>
            <a:off x="7751618" y="2134032"/>
            <a:ext cx="4291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입력 문장을 처리하는 </a:t>
            </a:r>
            <a:r>
              <a:rPr lang="en-US" altLang="ko-KR" dirty="0"/>
              <a:t>2</a:t>
            </a:r>
            <a:r>
              <a:rPr lang="ko-KR" altLang="en-US" dirty="0"/>
              <a:t>개의 독립된 모델을 학습하는 것은 이치에 맞지 않음</a:t>
            </a:r>
            <a:endParaRPr lang="en-US" altLang="ko-KR" dirty="0"/>
          </a:p>
          <a:p>
            <a:r>
              <a:rPr lang="ko-KR" altLang="en-US" dirty="0"/>
              <a:t>그 대신 하나의 </a:t>
            </a:r>
            <a:r>
              <a:rPr lang="en-US" altLang="ko-KR" dirty="0"/>
              <a:t>LSTM </a:t>
            </a:r>
            <a:r>
              <a:rPr lang="ko-KR" altLang="en-US" dirty="0"/>
              <a:t>층으로 양쪽을 모두 처리하는 것이 좋음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LSTM </a:t>
            </a:r>
            <a:r>
              <a:rPr lang="ko-KR" altLang="en-US" dirty="0"/>
              <a:t>층의 표현은 두 입력에 대하 함께 학습됨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AC87B-F2DD-48EC-9079-56D3C18DFBE0}"/>
              </a:ext>
            </a:extLst>
          </p:cNvPr>
          <p:cNvSpPr txBox="1"/>
          <p:nvPr/>
        </p:nvSpPr>
        <p:spPr>
          <a:xfrm>
            <a:off x="7751618" y="1579418"/>
            <a:ext cx="368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샴 </a:t>
            </a:r>
            <a:r>
              <a:rPr lang="en-US" altLang="ko-KR" b="1" dirty="0"/>
              <a:t>LSTM / </a:t>
            </a:r>
            <a:r>
              <a:rPr lang="ko-KR" altLang="en-US" b="1" dirty="0"/>
              <a:t>공유 </a:t>
            </a:r>
            <a:r>
              <a:rPr lang="en-US" altLang="ko-KR" b="1" dirty="0"/>
              <a:t>LSTM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5659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8FF9835-EC00-4436-885D-3BDC031B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7.1.6 </a:t>
            </a:r>
            <a:r>
              <a:rPr lang="ko-KR" altLang="en-US" dirty="0"/>
              <a:t>층과 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EA7AC5-1060-4A68-AB5A-BABCA9074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에서는 모델을 층 처럼 사용 할 수 있음</a:t>
            </a:r>
            <a:endParaRPr lang="en-US" altLang="ko-KR" dirty="0"/>
          </a:p>
          <a:p>
            <a:r>
              <a:rPr lang="ko-KR" altLang="en-US" dirty="0"/>
              <a:t>즉 입력 </a:t>
            </a:r>
            <a:r>
              <a:rPr lang="ko-KR" altLang="en-US" dirty="0" err="1"/>
              <a:t>텐서로</a:t>
            </a:r>
            <a:r>
              <a:rPr lang="ko-KR" altLang="en-US" dirty="0"/>
              <a:t> 모델을 호출해서 </a:t>
            </a:r>
            <a:r>
              <a:rPr lang="ko-KR" altLang="en-US" dirty="0" err="1"/>
              <a:t>출력텐서를</a:t>
            </a:r>
            <a:r>
              <a:rPr lang="ko-KR" altLang="en-US" dirty="0"/>
              <a:t> 얻을 수 있음 </a:t>
            </a:r>
            <a:r>
              <a:rPr lang="en-US" altLang="ko-KR" dirty="0"/>
              <a:t>ex) y=model(x)</a:t>
            </a:r>
            <a:endParaRPr lang="ko-KR" altLang="en-US" dirty="0"/>
          </a:p>
          <a:p>
            <a:r>
              <a:rPr lang="ko-KR" altLang="en-US" dirty="0"/>
              <a:t>모델에서 입력 </a:t>
            </a:r>
            <a:r>
              <a:rPr lang="ko-KR" altLang="en-US" dirty="0" err="1"/>
              <a:t>텐서와</a:t>
            </a:r>
            <a:r>
              <a:rPr lang="ko-KR" altLang="en-US" dirty="0"/>
              <a:t> 출력 </a:t>
            </a:r>
            <a:r>
              <a:rPr lang="ko-KR" altLang="en-US" dirty="0" err="1"/>
              <a:t>텐서가</a:t>
            </a:r>
            <a:r>
              <a:rPr lang="ko-KR" altLang="en-US" dirty="0"/>
              <a:t> 여러 개 이면 </a:t>
            </a:r>
            <a:r>
              <a:rPr lang="ko-KR" altLang="en-US" dirty="0" err="1"/>
              <a:t>텐서의</a:t>
            </a:r>
            <a:r>
              <a:rPr lang="ko-KR" altLang="en-US" dirty="0"/>
              <a:t> 리스트로 호출</a:t>
            </a:r>
            <a:endParaRPr lang="en-US" altLang="ko-KR" dirty="0"/>
          </a:p>
          <a:p>
            <a:r>
              <a:rPr lang="en-US" altLang="ko-KR" dirty="0"/>
              <a:t>Ex) y1,</a:t>
            </a:r>
            <a:r>
              <a:rPr lang="ko-KR" altLang="en-US" dirty="0"/>
              <a:t> </a:t>
            </a:r>
            <a:r>
              <a:rPr lang="en-US" altLang="ko-KR" dirty="0"/>
              <a:t>y2 = model([x1, x2])</a:t>
            </a:r>
          </a:p>
        </p:txBody>
      </p:sp>
    </p:spTree>
    <p:extLst>
      <p:ext uri="{BB962C8B-B14F-4D97-AF65-F5344CB8AC3E}">
        <p14:creationId xmlns:p14="http://schemas.microsoft.com/office/powerpoint/2010/main" val="415809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361B0-157D-4833-AD4F-A0FC2B66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97819-4B2B-4C48-85B6-2B148136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246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Sequential </a:t>
            </a:r>
            <a:r>
              <a:rPr lang="ko-KR" altLang="en-US" dirty="0"/>
              <a:t>모델과 함수형 </a:t>
            </a:r>
            <a:r>
              <a:rPr lang="en-US" altLang="ko-KR" dirty="0"/>
              <a:t>API</a:t>
            </a:r>
          </a:p>
          <a:p>
            <a:r>
              <a:rPr lang="en-US" altLang="ko-KR" dirty="0"/>
              <a:t>7.1.1 </a:t>
            </a:r>
            <a:r>
              <a:rPr lang="ko-KR" altLang="en-US" dirty="0"/>
              <a:t>함수형 </a:t>
            </a:r>
            <a:r>
              <a:rPr lang="en-US" altLang="ko-KR" dirty="0"/>
              <a:t>API </a:t>
            </a:r>
            <a:r>
              <a:rPr lang="ko-KR" altLang="en-US" dirty="0"/>
              <a:t>소개</a:t>
            </a:r>
            <a:endParaRPr lang="en-US" altLang="ko-KR" dirty="0"/>
          </a:p>
          <a:p>
            <a:r>
              <a:rPr lang="en-US" altLang="ko-KR" dirty="0"/>
              <a:t>7.1.2 </a:t>
            </a:r>
            <a:r>
              <a:rPr lang="ko-KR" altLang="en-US" dirty="0"/>
              <a:t>다중 입력 모델</a:t>
            </a:r>
            <a:endParaRPr lang="en-US" altLang="ko-KR" dirty="0"/>
          </a:p>
          <a:p>
            <a:r>
              <a:rPr lang="en-US" altLang="ko-KR" dirty="0"/>
              <a:t>7.1.3</a:t>
            </a:r>
            <a:r>
              <a:rPr lang="ko-KR" altLang="en-US" dirty="0"/>
              <a:t> 다중 출력 모델</a:t>
            </a:r>
            <a:endParaRPr lang="en-US" altLang="ko-KR" dirty="0"/>
          </a:p>
          <a:p>
            <a:r>
              <a:rPr lang="en-US" altLang="ko-KR" dirty="0"/>
              <a:t>7.1.4 </a:t>
            </a:r>
            <a:r>
              <a:rPr lang="ko-KR" altLang="en-US" dirty="0"/>
              <a:t>층으로 구성된 </a:t>
            </a:r>
            <a:r>
              <a:rPr lang="ko-KR" altLang="en-US" dirty="0" err="1"/>
              <a:t>비순향</a:t>
            </a:r>
            <a:r>
              <a:rPr lang="ko-KR" altLang="en-US" dirty="0"/>
              <a:t> 유향 그래프</a:t>
            </a:r>
            <a:endParaRPr lang="en-US" altLang="ko-KR" dirty="0"/>
          </a:p>
          <a:p>
            <a:r>
              <a:rPr lang="en-US" altLang="ko-KR" dirty="0"/>
              <a:t>7.1.5 </a:t>
            </a:r>
            <a:r>
              <a:rPr lang="ko-KR" altLang="en-US" dirty="0"/>
              <a:t>층 가중치 공유</a:t>
            </a:r>
            <a:endParaRPr lang="en-US" altLang="ko-KR" dirty="0"/>
          </a:p>
          <a:p>
            <a:r>
              <a:rPr lang="en-US" altLang="ko-KR" dirty="0"/>
              <a:t>7.1.6</a:t>
            </a:r>
            <a:r>
              <a:rPr lang="ko-KR" altLang="en-US" dirty="0"/>
              <a:t> 층과 모델</a:t>
            </a:r>
            <a:endParaRPr lang="en-US" altLang="ko-KR" dirty="0"/>
          </a:p>
          <a:p>
            <a:r>
              <a:rPr lang="en-US" altLang="ko-KR" dirty="0"/>
              <a:t>7.1.7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358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DB64D-85B4-4C3A-82B0-6A6D6C5E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7.1.7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44D63-E45E-46B3-B3B0-421FB9C35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404040"/>
                </a:solidFill>
                <a:effectLst/>
                <a:latin typeface="se-nanumgothic"/>
              </a:rPr>
              <a:t>-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se-nanumgothic"/>
              </a:rPr>
              <a:t>차례대로 층을 쌓는 것 이상이 필요할 때는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se-nanumgothic"/>
              </a:rPr>
              <a:t>Sequential API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se-nanumgothic"/>
              </a:rPr>
              <a:t>를 사용하지 않음</a:t>
            </a:r>
            <a:endParaRPr lang="en-US" altLang="ko-KR" b="0" i="0" dirty="0">
              <a:solidFill>
                <a:srgbClr val="40404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404040"/>
                </a:solidFill>
                <a:effectLst/>
                <a:latin typeface="se-nanumgothic"/>
              </a:rPr>
              <a:t>-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se-nanumgothic"/>
              </a:rPr>
              <a:t>함수형 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se-nanumgothic"/>
              </a:rPr>
              <a:t>API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se-nanumgothic"/>
              </a:rPr>
              <a:t>를 사용하여 다중 입력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se-nanumgothic"/>
              </a:rPr>
              <a:t>다중 출력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se-nanumgothic"/>
              </a:rPr>
              <a:t>복잡한 네트워크 토폴로지를 갖는 </a:t>
            </a:r>
            <a:r>
              <a:rPr lang="ko-KR" altLang="en-US" b="0" i="0" dirty="0" err="1">
                <a:solidFill>
                  <a:srgbClr val="404040"/>
                </a:solidFill>
                <a:effectLst/>
                <a:latin typeface="se-nanumgothic"/>
              </a:rPr>
              <a:t>케라스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se-nanumgothic"/>
              </a:rPr>
              <a:t> 모델을 만드는 방법</a:t>
            </a:r>
          </a:p>
          <a:p>
            <a:pPr algn="l" fontAlgn="base"/>
            <a:r>
              <a:rPr lang="en-US" altLang="ko-KR" b="0" i="0" dirty="0">
                <a:solidFill>
                  <a:srgbClr val="404040"/>
                </a:solidFill>
                <a:effectLst/>
                <a:latin typeface="se-nanumgothic"/>
              </a:rPr>
              <a:t>-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se-nanumgothic"/>
              </a:rPr>
              <a:t>다른 네트워크 가지에서 같은 층이나 모델 객체를 여러 번 호출하여 가중치를 재사용하는 방법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19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EB99F-722D-4E40-94E2-FD546478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7.2 </a:t>
            </a:r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ko-KR" altLang="en-US" dirty="0" err="1"/>
              <a:t>콜백과</a:t>
            </a:r>
            <a:r>
              <a:rPr lang="ko-KR" altLang="en-US" dirty="0"/>
              <a:t> </a:t>
            </a:r>
            <a:r>
              <a:rPr lang="ko-KR" altLang="en-US" dirty="0" err="1"/>
              <a:t>텐서보드를</a:t>
            </a:r>
            <a:r>
              <a:rPr lang="ko-KR" altLang="en-US" dirty="0"/>
              <a:t> 사용한 딥러닝 모델  검사와 모니터링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35709-06FF-4D35-AC4E-700FA372E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7.21 </a:t>
            </a:r>
            <a:r>
              <a:rPr lang="ko-KR" altLang="en-US" dirty="0" err="1"/>
              <a:t>콜백을</a:t>
            </a:r>
            <a:r>
              <a:rPr lang="ko-KR" altLang="en-US" dirty="0"/>
              <a:t> 사용하여 모델의 훈련과정 제어하기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7.2.2 </a:t>
            </a:r>
            <a:r>
              <a:rPr lang="ko-KR" altLang="en-US" dirty="0" err="1"/>
              <a:t>텐소보드</a:t>
            </a:r>
            <a:r>
              <a:rPr lang="ko-KR" altLang="en-US" dirty="0"/>
              <a:t> 소개</a:t>
            </a:r>
            <a:r>
              <a:rPr lang="en-US" altLang="ko-KR" dirty="0"/>
              <a:t>: </a:t>
            </a:r>
            <a:r>
              <a:rPr lang="ko-KR" altLang="en-US" dirty="0" err="1"/>
              <a:t>텐서플로의</a:t>
            </a:r>
            <a:r>
              <a:rPr lang="ko-KR" altLang="en-US" dirty="0"/>
              <a:t> 시각화 프레임 워크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7.2.3 </a:t>
            </a:r>
            <a:r>
              <a:rPr lang="ko-KR" altLang="en-US" dirty="0"/>
              <a:t>정리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584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FDAB1-7B87-46B5-B6E6-2C008A87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7.2.1 </a:t>
            </a:r>
            <a:r>
              <a:rPr lang="ko-KR" altLang="en-US" dirty="0" err="1"/>
              <a:t>콜백을</a:t>
            </a:r>
            <a:r>
              <a:rPr lang="ko-KR" altLang="en-US" dirty="0"/>
              <a:t> 사용하여 모델의 훈련 과정 제어하기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44BB2-FE02-4D08-8C84-7A15A83A3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err="1"/>
              <a:t>콜백은</a:t>
            </a:r>
            <a:r>
              <a:rPr lang="ko-KR" altLang="en-US" dirty="0"/>
              <a:t> 모델의 </a:t>
            </a:r>
            <a:r>
              <a:rPr lang="en-US" altLang="ko-KR" dirty="0"/>
              <a:t>fit() </a:t>
            </a:r>
            <a:r>
              <a:rPr lang="ko-KR" altLang="en-US" dirty="0"/>
              <a:t>메서드가 호출될 때 전달되는 객체이므로 모델의 상태와 성능에 대한 모든 정보에 접근하고 훈련 중지</a:t>
            </a:r>
            <a:r>
              <a:rPr lang="en-US" altLang="ko-KR" dirty="0"/>
              <a:t>, </a:t>
            </a:r>
            <a:r>
              <a:rPr lang="ko-KR" altLang="en-US" dirty="0"/>
              <a:t>모델 저장</a:t>
            </a:r>
            <a:r>
              <a:rPr lang="en-US" altLang="ko-KR" dirty="0"/>
              <a:t>, </a:t>
            </a:r>
            <a:r>
              <a:rPr lang="ko-KR" altLang="en-US" dirty="0"/>
              <a:t>가중치 적재 또는 모델 상태변경 등을 처리함</a:t>
            </a:r>
            <a:endParaRPr lang="en-US" altLang="ko-KR" dirty="0"/>
          </a:p>
          <a:p>
            <a:r>
              <a:rPr lang="ko-KR" altLang="en-US" dirty="0"/>
              <a:t>모델 체크포인트 저장</a:t>
            </a:r>
            <a:r>
              <a:rPr lang="en-US" altLang="ko-KR" dirty="0"/>
              <a:t>: </a:t>
            </a:r>
            <a:r>
              <a:rPr lang="ko-KR" altLang="en-US" dirty="0"/>
              <a:t>훈련하는 동안 어떤 지점에서 모델의 현재 가중치를 저장함</a:t>
            </a:r>
            <a:endParaRPr lang="en-US" altLang="ko-KR" dirty="0"/>
          </a:p>
          <a:p>
            <a:r>
              <a:rPr lang="ko-KR" altLang="en-US" dirty="0"/>
              <a:t>조기 종료</a:t>
            </a:r>
            <a:r>
              <a:rPr lang="en-US" altLang="ko-KR" dirty="0"/>
              <a:t>: </a:t>
            </a:r>
            <a:r>
              <a:rPr lang="ko-KR" altLang="en-US" dirty="0"/>
              <a:t>검증 손실이 더 이상 향상되지 않을 때 훈련을 중지</a:t>
            </a:r>
            <a:endParaRPr lang="en-US" altLang="ko-KR" dirty="0"/>
          </a:p>
          <a:p>
            <a:r>
              <a:rPr lang="ko-KR" altLang="en-US" dirty="0"/>
              <a:t>훈련하는 동안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값을 동적으로 조정</a:t>
            </a:r>
            <a:r>
              <a:rPr lang="en-US" altLang="ko-KR" dirty="0"/>
              <a:t>: </a:t>
            </a:r>
            <a:r>
              <a:rPr lang="ko-KR" altLang="en-US" dirty="0" err="1"/>
              <a:t>옵티마이저의</a:t>
            </a:r>
            <a:r>
              <a:rPr lang="ko-KR" altLang="en-US" dirty="0"/>
              <a:t> </a:t>
            </a:r>
            <a:r>
              <a:rPr lang="ko-KR" altLang="en-US" dirty="0" err="1"/>
              <a:t>학습률</a:t>
            </a:r>
            <a:r>
              <a:rPr lang="ko-KR" altLang="en-US" dirty="0"/>
              <a:t> 같은 경우</a:t>
            </a:r>
            <a:endParaRPr lang="en-US" altLang="ko-KR" dirty="0"/>
          </a:p>
          <a:p>
            <a:r>
              <a:rPr lang="ko-KR" altLang="en-US" dirty="0"/>
              <a:t>훈련과 검증 지표를 로그에 기록하거나 모델이 학습한 표현이 업데이트될 때마다 </a:t>
            </a:r>
            <a:r>
              <a:rPr lang="ko-KR" altLang="en-US" dirty="0" err="1"/>
              <a:t>시각화함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7059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7FF92-F4FD-44E9-90D5-5E224F911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EarlyStopping</a:t>
            </a:r>
            <a:r>
              <a:rPr lang="ko-KR" altLang="en-US" dirty="0"/>
              <a:t> </a:t>
            </a:r>
            <a:r>
              <a:rPr lang="ko-KR" altLang="en-US" dirty="0" err="1"/>
              <a:t>콜백을</a:t>
            </a:r>
            <a:r>
              <a:rPr lang="ko-KR" altLang="en-US" dirty="0"/>
              <a:t> 사용하면 정해진 </a:t>
            </a:r>
            <a:r>
              <a:rPr lang="ko-KR" altLang="en-US" dirty="0" err="1"/>
              <a:t>에포크</a:t>
            </a:r>
            <a:r>
              <a:rPr lang="ko-KR" altLang="en-US" dirty="0"/>
              <a:t> 동안 모니터링 지표가 향상되지 않을 때 훈련 중지</a:t>
            </a:r>
            <a:r>
              <a:rPr lang="en-US" altLang="ko-KR" dirty="0"/>
              <a:t> ex)</a:t>
            </a:r>
            <a:r>
              <a:rPr lang="ko-KR" altLang="en-US" dirty="0"/>
              <a:t>과적합이 </a:t>
            </a:r>
            <a:r>
              <a:rPr lang="ko-KR" altLang="en-US" dirty="0" err="1"/>
              <a:t>시작되자마자</a:t>
            </a:r>
            <a:r>
              <a:rPr lang="ko-KR" altLang="en-US" dirty="0"/>
              <a:t> 훈련을 중지 할 수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87705-51B5-48A9-879B-0F26AA0962A9}"/>
              </a:ext>
            </a:extLst>
          </p:cNvPr>
          <p:cNvSpPr txBox="1"/>
          <p:nvPr/>
        </p:nvSpPr>
        <p:spPr>
          <a:xfrm>
            <a:off x="1357161" y="1045029"/>
            <a:ext cx="947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/>
              <a:t>ModelCheckpoint</a:t>
            </a:r>
            <a:r>
              <a:rPr lang="ko-KR" altLang="en-US" sz="2800" b="1" dirty="0"/>
              <a:t>와 </a:t>
            </a:r>
            <a:r>
              <a:rPr lang="en-US" altLang="ko-KR" sz="2800" b="1" dirty="0" err="1"/>
              <a:t>EarlyStopping</a:t>
            </a:r>
            <a:r>
              <a:rPr lang="en-US" altLang="ko-KR" sz="2800" b="1" dirty="0"/>
              <a:t> </a:t>
            </a:r>
            <a:r>
              <a:rPr lang="ko-KR" altLang="en-US" sz="2800" b="1" dirty="0" err="1"/>
              <a:t>콜백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501DE9-EC48-40A8-96FB-E01C77B7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" y="3104567"/>
            <a:ext cx="5601612" cy="23287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0BCEF9-EC6B-4F3F-9ACC-D9A8476C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77" y="3229438"/>
            <a:ext cx="6565323" cy="20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5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CB682-D1C2-4232-ABF0-4C08C45B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cap="none" dirty="0" err="1"/>
              <a:t>ReduceLROnPlateau</a:t>
            </a:r>
            <a:r>
              <a:rPr lang="en-US" altLang="ko-KR" cap="none" dirty="0"/>
              <a:t> </a:t>
            </a:r>
            <a:r>
              <a:rPr lang="ko-KR" altLang="en-US" cap="none" dirty="0" err="1"/>
              <a:t>콜백</a:t>
            </a:r>
            <a:endParaRPr lang="ko-KR" altLang="en-US" cap="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17CED-37DE-4A92-BBF1-0368DA1B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ko-KR" altLang="en-US" dirty="0" err="1"/>
              <a:t>콜백을</a:t>
            </a:r>
            <a:r>
              <a:rPr lang="ko-KR" altLang="en-US" dirty="0"/>
              <a:t> 사용하면 검증 손실이 향상되지 않을 때 </a:t>
            </a:r>
            <a:r>
              <a:rPr lang="ko-KR" altLang="en-US" dirty="0" err="1"/>
              <a:t>학습률을</a:t>
            </a:r>
            <a:r>
              <a:rPr lang="ko-KR" altLang="en-US" dirty="0"/>
              <a:t> 작게 할 수 있음</a:t>
            </a:r>
            <a:endParaRPr lang="en-US" altLang="ko-KR" dirty="0"/>
          </a:p>
          <a:p>
            <a:r>
              <a:rPr lang="ko-KR" altLang="en-US" dirty="0"/>
              <a:t>손실 곡선이 평탄할 때 </a:t>
            </a:r>
            <a:r>
              <a:rPr lang="ko-KR" altLang="en-US" dirty="0" err="1"/>
              <a:t>학습률을</a:t>
            </a:r>
            <a:r>
              <a:rPr lang="ko-KR" altLang="en-US" dirty="0"/>
              <a:t> 작게 하거나 크게 하면 훈련 도중 지역 최솟값에서 효과적으로 빠져나올 수 있음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09370-DD3F-4AA6-9D6C-2A4651656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44" y="3231016"/>
            <a:ext cx="85820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49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019E6-81A9-4B77-AE25-5D12028E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자신만의 </a:t>
            </a:r>
            <a:r>
              <a:rPr lang="ko-KR" altLang="en-US" dirty="0" err="1"/>
              <a:t>콜백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EA908-1703-491D-9CC2-B1261ACBD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4731011" cy="1693823"/>
          </a:xfrm>
        </p:spPr>
        <p:txBody>
          <a:bodyPr>
            <a:noAutofit/>
          </a:bodyPr>
          <a:lstStyle/>
          <a:p>
            <a:r>
              <a:rPr lang="ko-KR" altLang="en-US" sz="1400" b="1" dirty="0" err="1"/>
              <a:t>콜백은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Keras.callbacks.Callback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클래스를 상속받아 구현 가능</a:t>
            </a:r>
            <a:endParaRPr lang="en-US" altLang="ko-KR" sz="1400" b="1" dirty="0"/>
          </a:p>
          <a:p>
            <a:r>
              <a:rPr lang="ko-KR" altLang="en-US" sz="1400" b="1" dirty="0"/>
              <a:t>훈련하는 동안 호출될 여러 지점을 나타내기 위해 약속된 다음 메서드를 구현</a:t>
            </a:r>
            <a:endParaRPr lang="en-US" altLang="ko-KR" sz="1400" b="1" dirty="0"/>
          </a:p>
          <a:p>
            <a:r>
              <a:rPr lang="ko-KR" altLang="en-US" sz="1400" b="1" dirty="0"/>
              <a:t>이 메서드들은 모두 </a:t>
            </a:r>
            <a:r>
              <a:rPr lang="en-US" altLang="ko-KR" sz="1400" b="1" dirty="0"/>
              <a:t>logs </a:t>
            </a:r>
            <a:r>
              <a:rPr lang="ko-KR" altLang="en-US" sz="1400" b="1" dirty="0"/>
              <a:t>매개변수와 함께 호출됨</a:t>
            </a:r>
            <a:endParaRPr lang="en-US" altLang="ko-KR" sz="1400" b="1" dirty="0"/>
          </a:p>
          <a:p>
            <a:r>
              <a:rPr lang="ko-KR" altLang="en-US" sz="1400" b="1" dirty="0"/>
              <a:t>이 </a:t>
            </a:r>
            <a:r>
              <a:rPr lang="ko-KR" altLang="en-US" sz="1400" b="1" dirty="0" err="1"/>
              <a:t>메개변수에는</a:t>
            </a:r>
            <a:r>
              <a:rPr lang="ko-KR" altLang="en-US" sz="1400" b="1" dirty="0"/>
              <a:t> 이전 배치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에포크에</a:t>
            </a:r>
            <a:r>
              <a:rPr lang="ko-KR" altLang="en-US" sz="1400" b="1" dirty="0"/>
              <a:t> 대한 훈련과 검증 측정값이 담겨있는  </a:t>
            </a:r>
            <a:r>
              <a:rPr lang="ko-KR" altLang="en-US" sz="1400" b="1" dirty="0" err="1"/>
              <a:t>딕셔너리가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전돨됨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B2C1E-76EB-4210-A0B5-5F729CEE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16" y="4343400"/>
            <a:ext cx="4086225" cy="22002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93AFAFA-19F6-4219-9AC2-F295A8B216D2}"/>
              </a:ext>
            </a:extLst>
          </p:cNvPr>
          <p:cNvSpPr txBox="1">
            <a:spLocks/>
          </p:cNvSpPr>
          <p:nvPr/>
        </p:nvSpPr>
        <p:spPr>
          <a:xfrm>
            <a:off x="6747481" y="2015731"/>
            <a:ext cx="4644420" cy="467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 </a:t>
            </a:r>
            <a:r>
              <a:rPr lang="ko-KR" altLang="en-US" sz="1400" b="1" dirty="0" err="1"/>
              <a:t>콜백은</a:t>
            </a:r>
            <a:r>
              <a:rPr lang="ko-KR" altLang="en-US" sz="1400" b="1" dirty="0"/>
              <a:t> 아래 속성을 참조할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F2A5E3-1DAF-4F77-8BCA-A7AAB019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481" y="2750286"/>
            <a:ext cx="39243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9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81A10E-1102-41FA-BA35-C3ABDF10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02" y="1020403"/>
            <a:ext cx="6496050" cy="461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9FC73-86B0-417A-912E-B3A026B79D7B}"/>
              </a:ext>
            </a:extLst>
          </p:cNvPr>
          <p:cNvSpPr txBox="1"/>
          <p:nvPr/>
        </p:nvSpPr>
        <p:spPr>
          <a:xfrm>
            <a:off x="1392382" y="249382"/>
            <a:ext cx="951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매 </a:t>
            </a:r>
            <a:r>
              <a:rPr lang="ko-KR" altLang="en-US" b="1" dirty="0" err="1">
                <a:latin typeface="+mj-lt"/>
              </a:rPr>
              <a:t>에포크의</a:t>
            </a:r>
            <a:r>
              <a:rPr lang="ko-KR" altLang="en-US" b="1" dirty="0">
                <a:latin typeface="+mj-lt"/>
              </a:rPr>
              <a:t> 끝에서 검증 세트의 첫 </a:t>
            </a:r>
            <a:r>
              <a:rPr lang="ko-KR" altLang="en-US" b="1" dirty="0" err="1">
                <a:latin typeface="+mj-lt"/>
              </a:rPr>
              <a:t>번쨰</a:t>
            </a:r>
            <a:r>
              <a:rPr lang="ko-KR" altLang="en-US" b="1" dirty="0">
                <a:latin typeface="+mj-lt"/>
              </a:rPr>
              <a:t> 샘플로 모델에 있는 모든 층의 활성화 출력을 계산하여 디스크에 저장하는 자작 </a:t>
            </a:r>
            <a:r>
              <a:rPr lang="ko-KR" altLang="en-US" b="1" dirty="0" err="1">
                <a:latin typeface="+mj-lt"/>
              </a:rPr>
              <a:t>콜백의</a:t>
            </a:r>
            <a:r>
              <a:rPr lang="ko-KR" altLang="en-US" b="1" dirty="0">
                <a:latin typeface="+mj-lt"/>
              </a:rPr>
              <a:t> 예</a:t>
            </a:r>
          </a:p>
        </p:txBody>
      </p:sp>
    </p:spTree>
    <p:extLst>
      <p:ext uri="{BB962C8B-B14F-4D97-AF65-F5344CB8AC3E}">
        <p14:creationId xmlns:p14="http://schemas.microsoft.com/office/powerpoint/2010/main" val="3586921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5EF63-068F-41C2-A6FF-101619D0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7.2.2 </a:t>
            </a:r>
            <a:r>
              <a:rPr lang="ko-KR" altLang="en-US" dirty="0" err="1"/>
              <a:t>텐서보드</a:t>
            </a:r>
            <a:r>
              <a:rPr lang="ko-KR" altLang="en-US" dirty="0"/>
              <a:t> 소개</a:t>
            </a:r>
            <a:r>
              <a:rPr lang="en-US" altLang="ko-KR" dirty="0"/>
              <a:t>: </a:t>
            </a:r>
            <a:r>
              <a:rPr lang="ko-KR" altLang="en-US" dirty="0" err="1"/>
              <a:t>텐서플로의</a:t>
            </a:r>
            <a:r>
              <a:rPr lang="ko-KR" altLang="en-US" dirty="0"/>
              <a:t> 시각화 프레임워크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04BBD0-6D1C-49EA-8D54-6CB8199B0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텐서보드</a:t>
            </a:r>
            <a:r>
              <a:rPr lang="en-US" altLang="ko-KR" dirty="0"/>
              <a:t>: </a:t>
            </a:r>
            <a:r>
              <a:rPr lang="ko-KR" altLang="en-US" dirty="0" err="1"/>
              <a:t>텐서플로우의</a:t>
            </a:r>
            <a:r>
              <a:rPr lang="ko-KR" altLang="en-US" dirty="0"/>
              <a:t> 시각화 도구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훈련하는 동안 측정 지표를 시각적으로 모니터링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모델 구조를 시각화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활성화 출력과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그래디언트의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히스토그램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3D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로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임베딩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표현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878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9391B4-7556-42B1-8751-0B866258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4" y="468891"/>
            <a:ext cx="5778396" cy="4448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96F811-69AA-46AC-85B2-3C8781A5F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04" y="4873336"/>
            <a:ext cx="4981575" cy="552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67A7F6-06F2-4F0C-97D2-1F7FADB7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18" y="468891"/>
            <a:ext cx="6878782" cy="1605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2AB9C6-C004-4489-A77A-4509F6971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74888"/>
            <a:ext cx="4171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59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ACDED0-2204-4581-BF9D-26E24D3B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7.2.3 </a:t>
            </a:r>
            <a:r>
              <a:rPr lang="ko-KR" altLang="en-US" dirty="0"/>
              <a:t>정리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5F5AFA-412E-453E-B892-98DB81E3F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-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케라스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콜백은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훈련하는 동안 모델을 모니터링하고 모델 상태를 바탕으로 자동으로 작업을 수행하는 손쉬운 방법임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404040"/>
              </a:solidFill>
              <a:effectLst/>
              <a:latin typeface="se-nanumgothic"/>
            </a:endParaRPr>
          </a:p>
          <a:p>
            <a:pPr marL="0" indent="0" algn="l" fontAlgn="base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​</a:t>
            </a:r>
            <a:endParaRPr lang="ko-KR" altLang="en-US" b="0" i="0" dirty="0">
              <a:solidFill>
                <a:srgbClr val="40404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-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텐서플로를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사용하면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텐서보드를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이용하여 모델 상황을 브라우저에서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시각화할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케라스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모델에서는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e-nanumgothic"/>
              </a:rPr>
              <a:t>TensorBoard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콜백을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  <a:r>
              <a:rPr lang="ko-KR" altLang="en-US" b="0" i="0">
                <a:solidFill>
                  <a:srgbClr val="000000"/>
                </a:solidFill>
                <a:effectLst/>
                <a:latin typeface="se-nanumgothic"/>
              </a:rPr>
              <a:t>통해 사용함</a:t>
            </a:r>
            <a:r>
              <a:rPr lang="en-US" altLang="ko-KR" b="0" i="0">
                <a:solidFill>
                  <a:srgbClr val="000000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404040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65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25615-76CE-4747-A2F6-2C80C447B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Sequential </a:t>
            </a:r>
            <a:r>
              <a:rPr lang="ko-KR" altLang="en-US" dirty="0"/>
              <a:t>모델이 적절하지 않은 경우도 존재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Ex)1.</a:t>
            </a:r>
            <a:r>
              <a:rPr lang="ko-KR" altLang="en-US" dirty="0"/>
              <a:t>개별 입력이 여러 개 필요한 경우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Ex)2.</a:t>
            </a:r>
            <a:r>
              <a:rPr lang="ko-KR" altLang="en-US" dirty="0"/>
              <a:t>층을 차례대로 쌓지 않고 층 사이를 연결하여 그래프처럼 만드는 네트워크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BFE73A-AF7F-4AA5-B568-B782B387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60" y="894440"/>
            <a:ext cx="3180080" cy="4352925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E9606B-B199-48C1-87AC-8A70E0956546}"/>
              </a:ext>
            </a:extLst>
          </p:cNvPr>
          <p:cNvSpPr txBox="1">
            <a:spLocks/>
          </p:cNvSpPr>
          <p:nvPr/>
        </p:nvSpPr>
        <p:spPr>
          <a:xfrm>
            <a:off x="1450329" y="894440"/>
            <a:ext cx="5524404" cy="20037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Sequential </a:t>
            </a:r>
            <a:r>
              <a:rPr lang="ko-KR" altLang="en-US" dirty="0"/>
              <a:t>모델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ko-KR" altLang="en-US" dirty="0"/>
              <a:t>네트워크의 입력과 출력이 하나라고 가정함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모델은 층을 차례대로 쌓아 구성됨  </a:t>
            </a:r>
            <a:endParaRPr lang="en-US" altLang="ko-KR" dirty="0"/>
          </a:p>
          <a:p>
            <a:r>
              <a:rPr lang="ko-KR" altLang="en-US" dirty="0"/>
              <a:t>교재에서도 이전 절 까지 </a:t>
            </a:r>
            <a:r>
              <a:rPr lang="en-US" altLang="ko-KR" dirty="0"/>
              <a:t>Sequential </a:t>
            </a:r>
            <a:r>
              <a:rPr lang="ko-KR" altLang="en-US" dirty="0"/>
              <a:t>모델만 사용할 정도로 많은 경우에 </a:t>
            </a:r>
            <a:r>
              <a:rPr lang="en-US" altLang="ko-KR" dirty="0"/>
              <a:t>Sequential </a:t>
            </a:r>
            <a:r>
              <a:rPr lang="ko-KR" altLang="en-US" dirty="0"/>
              <a:t>모델이 적절함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779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7C85F-02D0-4667-B64C-67C9BAED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7.3.1 고급 구조 패턴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CD10D-C9EA-4AFF-AD87-D7A721F9D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7.2절에서 중요한 디자인 패턴을 소개  = </a:t>
            </a:r>
            <a:r>
              <a:rPr lang="ko-KR" altLang="en-US" dirty="0" err="1">
                <a:ea typeface="맑은 고딕"/>
              </a:rPr>
              <a:t>잔차</a:t>
            </a:r>
            <a:r>
              <a:rPr lang="ko-KR" altLang="en-US" dirty="0">
                <a:ea typeface="맑은 고딕"/>
              </a:rPr>
              <a:t> 연결</a:t>
            </a:r>
          </a:p>
          <a:p>
            <a:r>
              <a:rPr lang="ko-KR" altLang="en-US" dirty="0">
                <a:ea typeface="맑은 고딕"/>
              </a:rPr>
              <a:t>이외에도 꼭 알아야할 디자인 패턴 2개</a:t>
            </a: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  -정규화</a:t>
            </a: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  -</a:t>
            </a:r>
            <a:r>
              <a:rPr lang="ko-KR" altLang="en-US" dirty="0" err="1">
                <a:ea typeface="맑은 고딕"/>
              </a:rPr>
              <a:t>깊이별</a:t>
            </a:r>
            <a:r>
              <a:rPr lang="ko-KR" altLang="en-US" dirty="0">
                <a:ea typeface="맑은 고딕"/>
              </a:rPr>
              <a:t> 분리 </a:t>
            </a:r>
            <a:r>
              <a:rPr lang="ko-KR" altLang="en-US" dirty="0" err="1">
                <a:ea typeface="맑은 고딕"/>
              </a:rPr>
              <a:t>합성곱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위의 패턴들은 고성능 심층 </a:t>
            </a:r>
            <a:r>
              <a:rPr lang="ko-KR" altLang="en-US" dirty="0" err="1">
                <a:ea typeface="맑은 고딕"/>
              </a:rPr>
              <a:t>컨브넷을</a:t>
            </a:r>
            <a:r>
              <a:rPr lang="ko-KR" altLang="en-US" dirty="0">
                <a:ea typeface="맑은 고딕"/>
              </a:rPr>
              <a:t> 만들 때 유용</a:t>
            </a:r>
          </a:p>
        </p:txBody>
      </p:sp>
    </p:spTree>
    <p:extLst>
      <p:ext uri="{BB962C8B-B14F-4D97-AF65-F5344CB8AC3E}">
        <p14:creationId xmlns:p14="http://schemas.microsoft.com/office/powerpoint/2010/main" val="3075028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BB098-92F6-4238-808D-EE2F0072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7.3.1 고급 구조 패턴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F5E44-0B26-449F-B23D-D4438BD6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배치정규화</a:t>
            </a: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정규화(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) : 머신 러닝 모델에 주입되는 샘플들을 균일하게 만드는 광범위한 방법</a:t>
            </a: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(모델이 학습하고 새로운 데이터에 잘 일반화되도록 돕는다.)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457200" lvl="1" indent="0">
              <a:buNone/>
            </a:pPr>
            <a:r>
              <a:rPr lang="ko-KR" altLang="en-US" dirty="0" err="1">
                <a:ea typeface="맑은 고딕"/>
              </a:rPr>
              <a:t>nomalized_data</a:t>
            </a:r>
            <a:r>
              <a:rPr lang="ko-KR" altLang="en-US" dirty="0">
                <a:ea typeface="맑은 고딕"/>
              </a:rPr>
              <a:t> = (</a:t>
            </a:r>
            <a:r>
              <a:rPr lang="ko-KR" altLang="en-US" dirty="0" err="1">
                <a:ea typeface="맑은 고딕"/>
              </a:rPr>
              <a:t>data</a:t>
            </a:r>
            <a:r>
              <a:rPr lang="ko-KR" altLang="en-US" dirty="0">
                <a:ea typeface="맑은 고딕"/>
              </a:rPr>
              <a:t> – </a:t>
            </a:r>
            <a:r>
              <a:rPr lang="ko-KR" altLang="en-US" dirty="0" err="1">
                <a:ea typeface="맑은 고딕"/>
              </a:rPr>
              <a:t>np.mean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data,axis</a:t>
            </a:r>
            <a:r>
              <a:rPr lang="ko-KR" altLang="en-US" dirty="0">
                <a:ea typeface="맑은 고딕"/>
              </a:rPr>
              <a:t>=…)) / </a:t>
            </a:r>
            <a:r>
              <a:rPr lang="ko-KR" altLang="en-US" dirty="0" err="1">
                <a:ea typeface="맑은 고딕"/>
              </a:rPr>
              <a:t>np.std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data,axis</a:t>
            </a:r>
            <a:r>
              <a:rPr lang="ko-KR" altLang="en-US" dirty="0">
                <a:ea typeface="맑은 고딕"/>
              </a:rPr>
              <a:t>=…)</a:t>
            </a:r>
          </a:p>
        </p:txBody>
      </p:sp>
    </p:spTree>
    <p:extLst>
      <p:ext uri="{BB962C8B-B14F-4D97-AF65-F5344CB8AC3E}">
        <p14:creationId xmlns:p14="http://schemas.microsoft.com/office/powerpoint/2010/main" val="863391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48970-5ACD-4F06-BDE2-3C740D78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7.3.1 고급 구조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56710-64D4-4AE6-84DF-87648A4E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배치 정규화(</a:t>
            </a:r>
            <a:r>
              <a:rPr lang="ko-KR" altLang="en-US" dirty="0" err="1">
                <a:ea typeface="맑은 고딕"/>
              </a:rPr>
              <a:t>batch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normalization</a:t>
            </a:r>
            <a:r>
              <a:rPr lang="ko-KR" altLang="en-US" dirty="0">
                <a:ea typeface="맑은 고딕"/>
              </a:rPr>
              <a:t>) : 2015년 </a:t>
            </a:r>
            <a:r>
              <a:rPr lang="ko-KR" altLang="en-US" dirty="0" err="1">
                <a:ea typeface="맑은 고딕"/>
              </a:rPr>
              <a:t>아이오페와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세게디가</a:t>
            </a:r>
            <a:r>
              <a:rPr lang="ko-KR" altLang="en-US" dirty="0">
                <a:ea typeface="맑은 고딕"/>
              </a:rPr>
              <a:t> 제안한 층의 한 종류. 훈련하는 동안 평균과 분산이 바뀌더라도 이에 적응하여 데이터를 정규화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457200" indent="-457200"/>
            <a:r>
              <a:rPr lang="ko-KR" altLang="en-US" dirty="0">
                <a:ea typeface="맑은 고딕"/>
              </a:rPr>
              <a:t>배치 정규화의 주요 효과는 </a:t>
            </a:r>
            <a:r>
              <a:rPr lang="ko-KR" altLang="en-US" dirty="0" err="1">
                <a:ea typeface="맑은 고딕"/>
              </a:rPr>
              <a:t>잔차</a:t>
            </a:r>
            <a:r>
              <a:rPr lang="ko-KR" altLang="en-US" dirty="0">
                <a:ea typeface="맑은 고딕"/>
              </a:rPr>
              <a:t> 연결과 매우 흡사하게 </a:t>
            </a:r>
            <a:r>
              <a:rPr lang="ko-KR" altLang="en-US" dirty="0" err="1">
                <a:ea typeface="맑은 고딕"/>
              </a:rPr>
              <a:t>그래디언트의</a:t>
            </a:r>
            <a:r>
              <a:rPr lang="ko-KR" altLang="en-US" dirty="0">
                <a:ea typeface="맑은 고딕"/>
              </a:rPr>
              <a:t> 전파를 도와주는 것 -&gt; 더 깊은 네트워크를 구성할 수 있다.</a:t>
            </a:r>
          </a:p>
        </p:txBody>
      </p:sp>
    </p:spTree>
    <p:extLst>
      <p:ext uri="{BB962C8B-B14F-4D97-AF65-F5344CB8AC3E}">
        <p14:creationId xmlns:p14="http://schemas.microsoft.com/office/powerpoint/2010/main" val="3901148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F987F-7645-4E2A-9FC3-781C95AA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7.3.1 고급 구조 패턴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2DFCD-49BE-4047-A661-BBA1F8F7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lvl="1"/>
            <a:r>
              <a:rPr lang="ko-KR" altLang="en-US" sz="3200" dirty="0" err="1">
                <a:ea typeface="맑은 고딕"/>
              </a:rPr>
              <a:t>BatchNomalization층은</a:t>
            </a:r>
            <a:r>
              <a:rPr lang="ko-KR" altLang="en-US" sz="3200" dirty="0">
                <a:ea typeface="맑은 고딕"/>
              </a:rPr>
              <a:t> 일반적으로 </a:t>
            </a:r>
            <a:r>
              <a:rPr lang="ko-KR" altLang="en-US" sz="3200" dirty="0" err="1">
                <a:ea typeface="맑은 고딕"/>
              </a:rPr>
              <a:t>합성곱이나</a:t>
            </a:r>
            <a:r>
              <a:rPr lang="ko-KR" altLang="en-US" sz="3200">
                <a:ea typeface="맑은 고딕"/>
              </a:rPr>
              <a:t> 완전 연결 층 다음에 사용</a:t>
            </a:r>
            <a:endParaRPr lang="en-US" altLang="ko-KR" sz="2800" dirty="0">
              <a:ea typeface="맑은 고딕"/>
            </a:endParaRPr>
          </a:p>
          <a:p>
            <a:pPr marL="457200" lvl="1" indent="0">
              <a:buNone/>
            </a:pPr>
            <a:endParaRPr lang="en-US" altLang="ko-KR" sz="2800" dirty="0">
              <a:ea typeface="맑은 고딕"/>
            </a:endParaRPr>
          </a:p>
          <a:p>
            <a:pPr marL="457200" lvl="1" indent="0">
              <a:buNone/>
            </a:pPr>
            <a:r>
              <a:rPr lang="ko-KR" altLang="en-US" sz="2800" dirty="0" err="1">
                <a:ea typeface="맑은 고딕"/>
              </a:rPr>
              <a:t>conv_model.add</a:t>
            </a:r>
            <a:r>
              <a:rPr lang="ko-KR" altLang="en-US" sz="2800" dirty="0">
                <a:ea typeface="맑은 고딕"/>
              </a:rPr>
              <a:t>(layers.Conv2D(</a:t>
            </a:r>
            <a:r>
              <a:rPr lang="ko-KR" altLang="en-US" sz="2800" dirty="0">
                <a:solidFill>
                  <a:schemeClr val="accent6"/>
                </a:solidFill>
                <a:ea typeface="맑은 고딕"/>
              </a:rPr>
              <a:t>32</a:t>
            </a:r>
            <a:r>
              <a:rPr lang="ko-KR" altLang="en-US" sz="2800" dirty="0">
                <a:ea typeface="맑은 고딕"/>
              </a:rPr>
              <a:t>,</a:t>
            </a:r>
            <a:r>
              <a:rPr lang="ko-KR" altLang="en-US" sz="2800" dirty="0">
                <a:solidFill>
                  <a:schemeClr val="accent6"/>
                </a:solidFill>
                <a:ea typeface="맑은 고딕"/>
              </a:rPr>
              <a:t>3</a:t>
            </a:r>
            <a:r>
              <a:rPr lang="ko-KR" altLang="en-US" sz="2800" dirty="0">
                <a:ea typeface="맑은 고딕"/>
              </a:rPr>
              <a:t>,activation='</a:t>
            </a:r>
            <a:r>
              <a:rPr lang="ko-KR" altLang="en-US" sz="2800" dirty="0" err="1">
                <a:solidFill>
                  <a:schemeClr val="accent2"/>
                </a:solidFill>
                <a:ea typeface="맑은 고딕"/>
              </a:rPr>
              <a:t>relu</a:t>
            </a:r>
            <a:r>
              <a:rPr lang="ko-KR" altLang="en-US" sz="2800" dirty="0">
                <a:ea typeface="맑은 고딕"/>
              </a:rPr>
              <a:t>')) -----Conv2D층 다음에</a:t>
            </a:r>
            <a:endParaRPr lang="ko-KR" sz="2800" dirty="0">
              <a:ea typeface="맑은 고딕"/>
            </a:endParaRPr>
          </a:p>
          <a:p>
            <a:pPr marL="457200" lvl="1" indent="0">
              <a:buNone/>
            </a:pPr>
            <a:r>
              <a:rPr lang="ko-KR" altLang="en-US" sz="2800" dirty="0" err="1">
                <a:ea typeface="맑은 고딕"/>
              </a:rPr>
              <a:t>conv_model.add</a:t>
            </a:r>
            <a:r>
              <a:rPr lang="ko-KR" altLang="en-US" sz="2800" dirty="0">
                <a:ea typeface="맑은 고딕"/>
              </a:rPr>
              <a:t>(</a:t>
            </a:r>
            <a:r>
              <a:rPr lang="ko-KR" altLang="en-US" sz="2800" dirty="0" err="1">
                <a:ea typeface="맑은 고딕"/>
              </a:rPr>
              <a:t>layers.BatchNormalization</a:t>
            </a:r>
            <a:r>
              <a:rPr lang="ko-KR" altLang="en-US" sz="2800" dirty="0">
                <a:ea typeface="맑은 고딕"/>
              </a:rPr>
              <a:t>())</a:t>
            </a:r>
          </a:p>
          <a:p>
            <a:pPr marL="457200" lvl="1" indent="0">
              <a:buNone/>
            </a:pPr>
            <a:endParaRPr lang="ko-KR" altLang="en-US" sz="2800" dirty="0">
              <a:ea typeface="맑은 고딕"/>
            </a:endParaRPr>
          </a:p>
          <a:p>
            <a:pPr marL="457200" lvl="1" indent="0">
              <a:buNone/>
            </a:pPr>
            <a:r>
              <a:rPr lang="ko-KR" altLang="en-US" sz="2800" dirty="0" err="1">
                <a:ea typeface="맑은 고딕"/>
              </a:rPr>
              <a:t>dense_model.add</a:t>
            </a:r>
            <a:r>
              <a:rPr lang="ko-KR" altLang="en-US" sz="2800" dirty="0">
                <a:ea typeface="맑은 고딕"/>
              </a:rPr>
              <a:t>(</a:t>
            </a:r>
            <a:r>
              <a:rPr lang="ko-KR" altLang="en-US" sz="2800" dirty="0" err="1">
                <a:ea typeface="맑은 고딕"/>
              </a:rPr>
              <a:t>layers.Dense</a:t>
            </a:r>
            <a:r>
              <a:rPr lang="ko-KR" altLang="en-US" sz="2800" dirty="0">
                <a:ea typeface="맑은 고딕"/>
              </a:rPr>
              <a:t>(</a:t>
            </a:r>
            <a:r>
              <a:rPr lang="ko-KR" altLang="en-US" sz="2800" dirty="0">
                <a:solidFill>
                  <a:schemeClr val="accent6"/>
                </a:solidFill>
                <a:ea typeface="맑은 고딕"/>
              </a:rPr>
              <a:t>32</a:t>
            </a:r>
            <a:r>
              <a:rPr lang="ko-KR" altLang="en-US" sz="2800" dirty="0">
                <a:ea typeface="맑은 고딕"/>
              </a:rPr>
              <a:t>,activation='</a:t>
            </a:r>
            <a:r>
              <a:rPr lang="ko-KR" altLang="en-US" sz="2800" dirty="0" err="1">
                <a:solidFill>
                  <a:schemeClr val="accent2"/>
                </a:solidFill>
                <a:ea typeface="맑은 고딕"/>
              </a:rPr>
              <a:t>relu</a:t>
            </a:r>
            <a:r>
              <a:rPr lang="ko-KR" altLang="en-US" sz="2800" dirty="0">
                <a:ea typeface="맑은 고딕"/>
              </a:rPr>
              <a:t>')) -----</a:t>
            </a:r>
            <a:r>
              <a:rPr lang="ko-KR" altLang="en-US" sz="2800" dirty="0" err="1">
                <a:ea typeface="맑은 고딕"/>
              </a:rPr>
              <a:t>Dense층</a:t>
            </a:r>
            <a:r>
              <a:rPr lang="ko-KR" altLang="en-US" sz="2800" dirty="0">
                <a:ea typeface="맑은 고딕"/>
              </a:rPr>
              <a:t> 다음에</a:t>
            </a:r>
          </a:p>
          <a:p>
            <a:pPr marL="457200" lvl="1" indent="0">
              <a:buNone/>
            </a:pPr>
            <a:r>
              <a:rPr lang="ko-KR" altLang="en-US" sz="2800" dirty="0" err="1">
                <a:ea typeface="맑은 고딕"/>
              </a:rPr>
              <a:t>dense_model.add</a:t>
            </a:r>
            <a:r>
              <a:rPr lang="ko-KR" altLang="en-US" sz="2800" dirty="0">
                <a:ea typeface="맑은 고딕"/>
              </a:rPr>
              <a:t>(</a:t>
            </a:r>
            <a:r>
              <a:rPr lang="ko-KR" altLang="en-US" sz="2800" dirty="0" err="1">
                <a:ea typeface="맑은 고딕"/>
              </a:rPr>
              <a:t>layers.BatchNormalization</a:t>
            </a:r>
            <a:r>
              <a:rPr lang="ko-KR" altLang="en-US" sz="2800" dirty="0">
                <a:ea typeface="맑은 고딕"/>
              </a:rPr>
              <a:t>())</a:t>
            </a:r>
          </a:p>
          <a:p>
            <a:pPr marL="457200" lvl="1" indent="0">
              <a:buNone/>
            </a:pPr>
            <a:endParaRPr lang="ko-KR" altLang="en-US" sz="28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72899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3183C-650F-4BE6-8A37-3558B604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anchor="b">
            <a:normAutofit/>
          </a:bodyPr>
          <a:lstStyle/>
          <a:p>
            <a:r>
              <a:rPr lang="ko-KR" altLang="en-US" sz="3600">
                <a:ea typeface="맑은 고딕"/>
              </a:rPr>
              <a:t>7.3.1 고급 구조 패턴</a:t>
            </a:r>
            <a:endParaRPr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846CB-A0E5-4DD3-9F8F-5B2144D46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ko-KR" altLang="en-US" sz="1800" dirty="0" err="1">
                <a:ea typeface="맑은 고딕"/>
              </a:rPr>
              <a:t>깊이별</a:t>
            </a:r>
            <a:r>
              <a:rPr lang="ko-KR" altLang="en-US" sz="1800" dirty="0">
                <a:ea typeface="맑은 고딕"/>
              </a:rPr>
              <a:t> 분리 </a:t>
            </a:r>
            <a:r>
              <a:rPr lang="ko-KR" altLang="en-US" sz="1800" dirty="0" err="1">
                <a:ea typeface="맑은 고딕"/>
              </a:rPr>
              <a:t>합성곱</a:t>
            </a:r>
            <a:r>
              <a:rPr lang="ko-KR" altLang="en-US" sz="1800" dirty="0">
                <a:ea typeface="맑은 고딕"/>
              </a:rPr>
              <a:t> : Conv2D를 대체하면서 더 가볍고 더 빨라 모델의 성능을 몇 퍼센트 포인트 높일 수 있는 층</a:t>
            </a: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-이 층은 입력 채널별로 따로따로 공간 방향의 </a:t>
            </a:r>
            <a:r>
              <a:rPr lang="ko-KR" altLang="en-US" sz="1800" dirty="0" err="1">
                <a:ea typeface="맑은 고딕"/>
              </a:rPr>
              <a:t>합성곱을</a:t>
            </a:r>
            <a:r>
              <a:rPr lang="ko-KR" altLang="en-US" sz="1800" dirty="0">
                <a:ea typeface="맑은 고딕"/>
              </a:rPr>
              <a:t> 수행.</a:t>
            </a: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-그림 7-16과 같이 </a:t>
            </a:r>
            <a:r>
              <a:rPr lang="ko-KR" altLang="en-US" sz="1800" dirty="0" err="1">
                <a:ea typeface="맑은 고딕"/>
              </a:rPr>
              <a:t>점별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합성곱을</a:t>
            </a:r>
            <a:r>
              <a:rPr lang="ko-KR" altLang="en-US" sz="1800" dirty="0">
                <a:ea typeface="맑은 고딕"/>
              </a:rPr>
              <a:t> 통해 출력 채널을 합침.</a:t>
            </a: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-이는 공간 특성의 학습과 채널 방향 특성의 학습을 분리하는 효과를 낸다. </a:t>
            </a:r>
            <a:endParaRPr lang="en-US" altLang="ko-KR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800" dirty="0" err="1">
                <a:ea typeface="맑은 고딕"/>
              </a:rPr>
              <a:t>깊이별</a:t>
            </a:r>
            <a:r>
              <a:rPr lang="ko-KR" altLang="en-US" sz="1800" dirty="0">
                <a:ea typeface="맑은 고딕"/>
              </a:rPr>
              <a:t> 분리 </a:t>
            </a:r>
            <a:r>
              <a:rPr lang="ko-KR" altLang="en-US" sz="1800" dirty="0" err="1">
                <a:ea typeface="맑은 고딕"/>
              </a:rPr>
              <a:t>합성곱의</a:t>
            </a:r>
            <a:r>
              <a:rPr lang="ko-KR" altLang="en-US" sz="1800" dirty="0">
                <a:ea typeface="맑은 고딕"/>
              </a:rPr>
              <a:t> 장점 : 제한된 데이터로 작은 모델을 처음부터 훈련시킬 때 특히 더 중요</a:t>
            </a:r>
          </a:p>
          <a:p>
            <a:pPr marL="0" indent="0">
              <a:buNone/>
            </a:pPr>
            <a:endParaRPr lang="ko-KR" altLang="en-US" sz="1800" dirty="0"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13870CF-81FD-4535-BC88-71E703D61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" r="3" b="3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75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B9212-7537-4EA1-8A7E-BDA930C3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605572" cy="1676603"/>
          </a:xfrm>
        </p:spPr>
        <p:txBody>
          <a:bodyPr>
            <a:normAutofit/>
          </a:bodyPr>
          <a:lstStyle/>
          <a:p>
            <a:r>
              <a:rPr lang="ko-KR" altLang="en-US" sz="4000">
                <a:ea typeface="맑은 고딕"/>
              </a:rPr>
              <a:t>7.3.1 고급 구조 패턴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D3E9D-C62C-47D2-93A2-7D1617D94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05571" cy="3779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800" dirty="0">
                <a:ea typeface="맑은 고딕"/>
              </a:rPr>
              <a:t>작은 데이터 셋에서 이미지 분류 문제를 위한 가벼운 </a:t>
            </a:r>
            <a:r>
              <a:rPr lang="ko-KR" altLang="en-US" sz="1800" dirty="0" err="1">
                <a:ea typeface="맑은 고딕"/>
              </a:rPr>
              <a:t>깊이별</a:t>
            </a:r>
            <a:r>
              <a:rPr lang="ko-KR" altLang="en-US" sz="1800" dirty="0">
                <a:ea typeface="맑은 고딕"/>
              </a:rPr>
              <a:t> 분리 </a:t>
            </a:r>
            <a:r>
              <a:rPr lang="ko-KR" altLang="en-US" sz="1800" dirty="0" err="1">
                <a:ea typeface="맑은 고딕"/>
              </a:rPr>
              <a:t>컨브넷을</a:t>
            </a:r>
            <a:r>
              <a:rPr lang="ko-KR" altLang="en-US" sz="1800" dirty="0">
                <a:ea typeface="맑은 고딕"/>
              </a:rPr>
              <a:t> 만드는 예</a:t>
            </a:r>
          </a:p>
          <a:p>
            <a:pPr marL="0" indent="0">
              <a:buNone/>
            </a:pPr>
            <a:endParaRPr lang="ko-KR" altLang="en-US" sz="1800">
              <a:ea typeface="맑은 고딕"/>
            </a:endParaRPr>
          </a:p>
          <a:p>
            <a:pPr marL="285750" indent="-285750"/>
            <a:r>
              <a:rPr lang="ko-KR" altLang="en-US" sz="1800" dirty="0">
                <a:ea typeface="맑은 고딕"/>
              </a:rPr>
              <a:t>대규모 모델에 적용된 사례는 </a:t>
            </a:r>
            <a:r>
              <a:rPr lang="ko-KR" altLang="en-US" sz="1800" dirty="0" err="1">
                <a:ea typeface="맑은 고딕"/>
              </a:rPr>
              <a:t>케라스에</a:t>
            </a:r>
            <a:r>
              <a:rPr lang="ko-KR" altLang="en-US" sz="1800" dirty="0">
                <a:ea typeface="맑은 고딕"/>
              </a:rPr>
              <a:t> 포함된 고성능 </a:t>
            </a:r>
            <a:r>
              <a:rPr lang="ko-KR" altLang="en-US" sz="1800" dirty="0" err="1">
                <a:ea typeface="맑은 고딕"/>
              </a:rPr>
              <a:t>컨브넷이</a:t>
            </a:r>
            <a:r>
              <a:rPr lang="ko-KR" altLang="en-US" sz="1800" dirty="0">
                <a:ea typeface="맑은 고딕"/>
              </a:rPr>
              <a:t> </a:t>
            </a:r>
            <a:r>
              <a:rPr lang="ko-KR" altLang="en-US" sz="1800" dirty="0" err="1">
                <a:ea typeface="맑은 고딕"/>
              </a:rPr>
              <a:t>엑셉션</a:t>
            </a:r>
            <a:r>
              <a:rPr lang="ko-KR" altLang="en-US" sz="1800" dirty="0">
                <a:ea typeface="맑은 고딕"/>
              </a:rPr>
              <a:t> 구조의 기반으로 </a:t>
            </a:r>
            <a:r>
              <a:rPr lang="ko-KR" altLang="en-US" sz="1800" dirty="0" err="1">
                <a:ea typeface="맑은 고딕"/>
              </a:rPr>
              <a:t>깊이별</a:t>
            </a:r>
            <a:r>
              <a:rPr lang="ko-KR" altLang="en-US" sz="1800" dirty="0">
                <a:ea typeface="맑은 고딕"/>
              </a:rPr>
              <a:t> 분리 </a:t>
            </a:r>
            <a:r>
              <a:rPr lang="ko-KR" altLang="en-US" sz="1800" dirty="0" err="1">
                <a:ea typeface="맑은 고딕"/>
              </a:rPr>
              <a:t>합성곱이</a:t>
            </a:r>
            <a:r>
              <a:rPr lang="ko-KR" altLang="en-US" sz="1800" dirty="0">
                <a:ea typeface="맑은 고딕"/>
              </a:rPr>
              <a:t> 사용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71A7113-0EF5-46E3-B5EE-010688C5A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7" b="-4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2884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AE8CC-D367-409F-8FCF-4296E563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7.3.2 </a:t>
            </a:r>
            <a:r>
              <a:rPr lang="ko-KR" altLang="en-US" dirty="0" err="1">
                <a:ea typeface="맑은 고딕"/>
              </a:rPr>
              <a:t>하이퍼파라미터</a:t>
            </a:r>
            <a:r>
              <a:rPr lang="ko-KR" altLang="en-US" dirty="0">
                <a:ea typeface="맑은 고딕"/>
              </a:rPr>
              <a:t> 최적화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8BE30-2D9D-4BAB-8B4F-BC0BA84FE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층의 수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유닛과 필터 수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활성화 함수의 종류 등 설계자의 </a:t>
            </a:r>
            <a:r>
              <a:rPr lang="ko-KR" altLang="en-US" dirty="0" err="1">
                <a:ea typeface="맑은 고딕"/>
              </a:rPr>
              <a:t>이유있는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랜덤한</a:t>
            </a:r>
            <a:r>
              <a:rPr lang="ko-KR" altLang="en-US" dirty="0">
                <a:ea typeface="맑은 고딕"/>
              </a:rPr>
              <a:t> 선택의 연속인 구조에 관련된 파라미터를 역전파로 훈련되는 모델 파라미터와 구분한 파라미터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직감이 좋다고 하더라도 첫 번째 선택은 거의 항상 최적치가 아니다. 옵션을 수정하고 모델을 반복적으로 다시 훈련하여 선택 사항을 개선해야 한다.</a:t>
            </a:r>
          </a:p>
        </p:txBody>
      </p:sp>
    </p:spTree>
    <p:extLst>
      <p:ext uri="{BB962C8B-B14F-4D97-AF65-F5344CB8AC3E}">
        <p14:creationId xmlns:p14="http://schemas.microsoft.com/office/powerpoint/2010/main" val="446549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1545E-9F3B-4233-BE5E-A2DD7AE2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7.3.2 하이퍼파라미터 최적화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BEAC65-1EF6-44C2-B9FA-D8958B39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하이퍼파라미터 최적화 과정</a:t>
            </a:r>
          </a:p>
          <a:p>
            <a:pPr marL="0" indent="0">
              <a:buNone/>
            </a:pPr>
            <a:r>
              <a:rPr lang="ko-KR" altLang="en-US">
                <a:ea typeface="맑은 고딕"/>
              </a:rPr>
              <a:t>1. 일련의 하이퍼파라미터를 (자동으로) 선택합니다.</a:t>
            </a: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>
                <a:ea typeface="맑은 고딕"/>
              </a:rPr>
              <a:t>2. 선택된 하이퍼파라미터로 모델을 만듭니다.</a:t>
            </a:r>
          </a:p>
          <a:p>
            <a:pPr marL="0" indent="0">
              <a:buNone/>
            </a:pPr>
            <a:r>
              <a:rPr lang="ko-KR" altLang="en-US">
                <a:ea typeface="맑은 고딕"/>
              </a:rPr>
              <a:t>3. 훈련 데이터에 학습하고 검증 데이터에서 최종 성능을 측정합니다.</a:t>
            </a: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>
                <a:ea typeface="맑은 고딕"/>
              </a:rPr>
              <a:t>4. 다음으로 시도할 하이퍼파라미터를 (자동으로) 선택합니다. </a:t>
            </a:r>
          </a:p>
          <a:p>
            <a:pPr marL="0" indent="0">
              <a:buNone/>
            </a:pPr>
            <a:r>
              <a:rPr lang="ko-KR" altLang="en-US">
                <a:ea typeface="맑은 고딕"/>
              </a:rPr>
              <a:t>5. 이 과정을 반복합니다.</a:t>
            </a:r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>
                <a:ea typeface="맑은 고딕"/>
              </a:rPr>
              <a:t>6. 마지막으로 테스트 데이터에서 성능을 측정합니다.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074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102F3-0B39-4DF1-A9FE-CBCE8E8B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7.3.2 하이퍼파라미터 최적화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5245DA-020B-4B50-BD45-0BDF2B413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385"/>
            <a:ext cx="10515600" cy="498480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/>
            <a:r>
              <a:rPr lang="ko-KR" altLang="en-US" sz="2700" dirty="0">
                <a:ea typeface="맑은 고딕"/>
              </a:rPr>
              <a:t>주어진 </a:t>
            </a:r>
            <a:r>
              <a:rPr lang="ko-KR" altLang="en-US" sz="2700" dirty="0" err="1">
                <a:ea typeface="맑은 고딕"/>
              </a:rPr>
              <a:t>하이퍼파라미터에서</a:t>
            </a:r>
            <a:r>
              <a:rPr lang="ko-KR" altLang="en-US" sz="2700" dirty="0">
                <a:ea typeface="맑은 고딕"/>
              </a:rPr>
              <a:t> 얻은 검증 성능을 사용하여 다음 번에 시도할 </a:t>
            </a:r>
            <a:r>
              <a:rPr lang="ko-KR" altLang="en-US" sz="2700" dirty="0" err="1">
                <a:ea typeface="맑은 고딕"/>
              </a:rPr>
              <a:t>하이퍼파라미터를</a:t>
            </a:r>
            <a:r>
              <a:rPr lang="ko-KR" altLang="en-US" sz="2700" dirty="0">
                <a:ea typeface="맑은 고딕"/>
              </a:rPr>
              <a:t> 선택하는 알고리즘이 이 과정의 핵심</a:t>
            </a:r>
          </a:p>
          <a:p>
            <a:pPr marL="457200" indent="-457200"/>
            <a:r>
              <a:rPr lang="ko-KR" altLang="en-US" sz="2700" dirty="0">
                <a:ea typeface="맑은 고딕"/>
              </a:rPr>
              <a:t>모델의 가중치를 훈련하는 것 </a:t>
            </a:r>
            <a:r>
              <a:rPr lang="ko-KR" altLang="en-US" sz="2700" dirty="0" err="1">
                <a:ea typeface="맑은 고딕"/>
              </a:rPr>
              <a:t>vs</a:t>
            </a:r>
            <a:r>
              <a:rPr lang="ko-KR" altLang="en-US" sz="2700" dirty="0">
                <a:ea typeface="맑은 고딕"/>
              </a:rPr>
              <a:t> </a:t>
            </a:r>
            <a:r>
              <a:rPr lang="ko-KR" altLang="en-US" sz="2700" dirty="0" err="1">
                <a:ea typeface="맑은 고딕"/>
              </a:rPr>
              <a:t>하이퍼파라미터를</a:t>
            </a:r>
            <a:r>
              <a:rPr lang="ko-KR" altLang="en-US" sz="2700" dirty="0">
                <a:ea typeface="맑은 고딕"/>
              </a:rPr>
              <a:t> 업데이트 하는 것</a:t>
            </a:r>
            <a:endParaRPr lang="en-US" altLang="ko-KR" sz="2700" dirty="0">
              <a:ea typeface="맑은 고딕"/>
            </a:endParaRPr>
          </a:p>
          <a:p>
            <a:pPr marL="0" indent="0">
              <a:buNone/>
            </a:pPr>
            <a:endParaRPr lang="ko-KR" altLang="en-US" sz="26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-모델의 가중치를 훈련하는 것 = 미니 배치 데이터에 대한 손실함수 값을 계산하고 </a:t>
            </a:r>
            <a:r>
              <a:rPr lang="ko-KR" altLang="en-US" sz="1800" dirty="0" err="1">
                <a:ea typeface="맑은 고딕"/>
              </a:rPr>
              <a:t>역전파</a:t>
            </a:r>
            <a:r>
              <a:rPr lang="ko-KR" altLang="en-US" sz="1800" dirty="0">
                <a:ea typeface="맑은 고딕"/>
              </a:rPr>
              <a:t> 알고리즘을 사용하여 올바른 방향으로 가중치를 이동하면 됨.</a:t>
            </a: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-하이퍼파라미터를 업데이트 하는 것 = 피드백 신호를 계산하는 것은 매우 비용이 많이 든다. 새로운 모델을 만들고 데이터셋을 사용하여 처음부터 다시 훈련해야 한다</a:t>
            </a:r>
          </a:p>
          <a:p>
            <a:pPr marL="0" indent="0">
              <a:buNone/>
            </a:pPr>
            <a:r>
              <a:rPr lang="ko-KR" altLang="en-US" sz="1800" dirty="0">
                <a:ea typeface="맑은 고딕"/>
              </a:rPr>
              <a:t>-하이퍼파라미터 공간은 일반적으로 분리되어 있는 결정들로 채워집니다. 즉 연속적이지 않고 미분 가능하지 않습니다. 그러므로 하이퍼파라미터 공간에 경사 하강법을 사용할 수 없습니다. 그 대신 경사 하강법보다 훨씬 비효율적인 </a:t>
            </a:r>
            <a:r>
              <a:rPr lang="ko-KR" altLang="en-US" sz="1800" dirty="0" err="1">
                <a:ea typeface="맑은 고딕"/>
              </a:rPr>
              <a:t>그래디언트</a:t>
            </a:r>
            <a:r>
              <a:rPr lang="ko-KR" altLang="en-US" sz="1800" dirty="0">
                <a:ea typeface="맑은 고딕"/>
              </a:rPr>
              <a:t>-프리 최적화 기법을 사용해야 합니다. </a:t>
            </a:r>
          </a:p>
        </p:txBody>
      </p:sp>
    </p:spTree>
    <p:extLst>
      <p:ext uri="{BB962C8B-B14F-4D97-AF65-F5344CB8AC3E}">
        <p14:creationId xmlns:p14="http://schemas.microsoft.com/office/powerpoint/2010/main" val="2932964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8B189-F77F-49D5-888E-448D7ACE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7.3.2 하이퍼파라미터 최적화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D105A-F0D9-4EB1-B574-D16D03E23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랜덤 탐색보다 더 나은 도구는 </a:t>
            </a:r>
            <a:r>
              <a:rPr lang="ko-KR" altLang="en-US" dirty="0" err="1">
                <a:ea typeface="맑은 고딕"/>
              </a:rPr>
              <a:t>하이퍼파라미터</a:t>
            </a:r>
            <a:r>
              <a:rPr lang="ko-KR" altLang="en-US" dirty="0">
                <a:ea typeface="맑은 고딕"/>
              </a:rPr>
              <a:t> 최적화를 위한 파이썬 라이브러리인 </a:t>
            </a:r>
            <a:r>
              <a:rPr lang="ko-KR" altLang="en-US" dirty="0" err="1">
                <a:ea typeface="맑은 고딕"/>
              </a:rPr>
              <a:t>Hyperopt</a:t>
            </a:r>
            <a:r>
              <a:rPr lang="ko-KR" altLang="en-US" dirty="0">
                <a:ea typeface="맑은 고딕"/>
              </a:rPr>
              <a:t>(https://github.com/hyperopt/hyperopt)</a:t>
            </a: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Hyperas</a:t>
            </a:r>
            <a:r>
              <a:rPr lang="ko-KR" altLang="en-US" dirty="0">
                <a:ea typeface="맑은 고딕"/>
              </a:rPr>
              <a:t>(https://github.com/maxpumperla/hyperas)가 있다.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하이퍼파라미터</a:t>
            </a:r>
            <a:r>
              <a:rPr lang="ko-KR" altLang="en-US" dirty="0">
                <a:ea typeface="맑은 고딕"/>
              </a:rPr>
              <a:t> 최적화는 어느 작업에서 최고의 모델을 얻거나 머신 러닝 경연 대회에서 우승하기 위한 강력한 도구</a:t>
            </a:r>
          </a:p>
        </p:txBody>
      </p:sp>
    </p:spTree>
    <p:extLst>
      <p:ext uri="{BB962C8B-B14F-4D97-AF65-F5344CB8AC3E}">
        <p14:creationId xmlns:p14="http://schemas.microsoft.com/office/powerpoint/2010/main" val="49617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D2436-1870-451E-8E89-46FAFE89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7.1.1 </a:t>
            </a:r>
            <a:r>
              <a:rPr lang="ko-KR" altLang="en-US" dirty="0"/>
              <a:t>함수형 </a:t>
            </a:r>
            <a:r>
              <a:rPr lang="en-US" altLang="ko-KR" dirty="0"/>
              <a:t>API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22AA8-CF4C-4F59-A244-71A2C7386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직접 </a:t>
            </a:r>
            <a:r>
              <a:rPr lang="ko-KR" altLang="en-US" dirty="0" err="1"/>
              <a:t>텐서들의</a:t>
            </a:r>
            <a:r>
              <a:rPr lang="ko-KR" altLang="en-US" dirty="0"/>
              <a:t> 입출력을 다룬다</a:t>
            </a:r>
            <a:r>
              <a:rPr lang="en-US" altLang="ko-KR" dirty="0"/>
              <a:t>. </a:t>
            </a:r>
            <a:r>
              <a:rPr lang="ko-KR" altLang="en-US" dirty="0"/>
              <a:t>즉 함수처럼 층을 사용하여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ko-KR" altLang="en-US" dirty="0" err="1"/>
              <a:t>입력받고</a:t>
            </a:r>
            <a:r>
              <a:rPr lang="en-US" altLang="ko-KR" dirty="0"/>
              <a:t> </a:t>
            </a:r>
            <a:r>
              <a:rPr lang="ko-KR" altLang="en-US" dirty="0"/>
              <a:t>출력함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	          </a:t>
            </a:r>
            <a:r>
              <a:rPr lang="ko-KR" altLang="en-US" dirty="0"/>
              <a:t>입력 </a:t>
            </a:r>
            <a:r>
              <a:rPr lang="ko-KR" altLang="en-US" dirty="0" err="1"/>
              <a:t>텐서와</a:t>
            </a:r>
            <a:r>
              <a:rPr lang="ko-KR" altLang="en-US" dirty="0"/>
              <a:t> 출력 </a:t>
            </a:r>
            <a:r>
              <a:rPr lang="ko-KR" altLang="en-US" dirty="0" err="1"/>
              <a:t>텐서만</a:t>
            </a:r>
            <a:r>
              <a:rPr lang="ko-KR" altLang="en-US" dirty="0"/>
              <a:t> 가지고 모</a:t>
            </a:r>
            <a:r>
              <a:rPr lang="en-US" altLang="ko-KR" dirty="0"/>
              <a:t>					          </a:t>
            </a:r>
            <a:r>
              <a:rPr lang="ko-KR" altLang="en-US" dirty="0"/>
              <a:t>델 객체를 </a:t>
            </a:r>
            <a:r>
              <a:rPr lang="ko-KR" altLang="en-US" dirty="0" err="1"/>
              <a:t>만듬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					          </a:t>
            </a:r>
            <a:r>
              <a:rPr lang="ko-KR" altLang="en-US" sz="1200" b="1" dirty="0">
                <a:solidFill>
                  <a:srgbClr val="FF0000"/>
                </a:solidFill>
              </a:rPr>
              <a:t>단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관련되지 않은 입력과 출력으로 모델을 만들면 에러 발생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0AB19B-A40C-4E71-B051-0E8ED327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30146"/>
            <a:ext cx="5294661" cy="4212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D8FA5A-AD47-443E-875A-E8726081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3922452"/>
            <a:ext cx="5379984" cy="27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78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516D9-E26B-4AD5-A868-41611A77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7.3.3 모델 앙상블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8E621-B66C-462B-8434-394E0EF8B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85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모델 앙상블(model ensemble) : 가장 좋은 결과를 얻을 수 있는 또 다른 강력한 기법</a:t>
            </a:r>
          </a:p>
          <a:p>
            <a:r>
              <a:rPr lang="ko-KR" altLang="en-US">
                <a:ea typeface="맑은 고딕"/>
              </a:rPr>
              <a:t>앙상블은 여러 개 다른 모델의 예측을 합쳐서 더 좋은 예측을 만든다. </a:t>
            </a:r>
          </a:p>
          <a:p>
            <a:r>
              <a:rPr lang="ko-KR" altLang="en-US">
                <a:ea typeface="맑은 고딕"/>
              </a:rPr>
              <a:t>분류기 예측을 (앙상블하기 위해) 합치는 가장 쉬운 방법은 추론할 때 나온 예측을 평균 내는 것.</a:t>
            </a:r>
          </a:p>
          <a:p>
            <a:r>
              <a:rPr lang="ko-KR" altLang="en-US" dirty="0">
                <a:ea typeface="맑은 고딕"/>
              </a:rPr>
              <a:t>                                                 </a:t>
            </a:r>
            <a:r>
              <a:rPr lang="ko-KR" altLang="en-US" sz="1200">
                <a:ea typeface="맑은 고딕"/>
              </a:rPr>
              <a:t> =4개의 다른 모델을 사용하여 초기 예측을 계산합니다.</a:t>
            </a:r>
          </a:p>
          <a:p>
            <a:endParaRPr lang="ko-KR" altLang="en-US" sz="1200" dirty="0">
              <a:ea typeface="맑은 고딕"/>
            </a:endParaRPr>
          </a:p>
          <a:p>
            <a:endParaRPr lang="ko-KR" altLang="en-US" sz="1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200">
                <a:ea typeface="맑은 고딕"/>
              </a:rPr>
              <a:t>                                                                                                                        =새로운 예측은 어떤 초기 예측보다 더 정확해야 합니</a:t>
            </a:r>
            <a:r>
              <a:rPr lang="ko-KR" altLang="en-US" sz="1200" dirty="0">
                <a:ea typeface="맑은 고딕"/>
              </a:rPr>
              <a:t>다.</a:t>
            </a:r>
          </a:p>
          <a:p>
            <a:pPr marL="0" indent="0">
              <a:buNone/>
            </a:pPr>
            <a:endParaRPr lang="ko-KR" altLang="en-US" sz="1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1200">
                <a:ea typeface="맑은 고딕"/>
              </a:rPr>
              <a:t>위 방식은 분류기들이 어느 정도 비슷하게 좋을 때 잘 작동합니다.</a:t>
            </a:r>
            <a:endParaRPr lang="ko-KR" altLang="en-US" sz="1200" dirty="0">
              <a:ea typeface="맑은 고딕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A31201-C2C2-413B-AE29-E4B65C43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83" y="4480803"/>
            <a:ext cx="5901368" cy="14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10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6E715-89F6-4A9A-B08E-705BECD7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7.3.3 모델 앙상블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5E2F2-6F0B-4C19-812F-7208BC6F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분류기를 </a:t>
            </a:r>
            <a:r>
              <a:rPr lang="ko-KR" altLang="en-US" dirty="0" err="1">
                <a:ea typeface="맑은 고딕"/>
              </a:rPr>
              <a:t>앙상블하는</a:t>
            </a:r>
            <a:r>
              <a:rPr lang="ko-KR" altLang="en-US" dirty="0">
                <a:ea typeface="맑은 고딕"/>
              </a:rPr>
              <a:t> 좋은 방법은 검증 데이터에서 학습된 가중치를 사용하여 가중 평균하는 것</a:t>
            </a:r>
          </a:p>
          <a:p>
            <a:r>
              <a:rPr lang="ko-KR" altLang="en-US" dirty="0">
                <a:ea typeface="맑은 고딕"/>
              </a:rPr>
              <a:t>좋은 앙상블 가중치를 찾기 위해 랜덤 </a:t>
            </a:r>
            <a:r>
              <a:rPr lang="ko-KR" altLang="en-US" dirty="0" err="1">
                <a:ea typeface="맑은 고딕"/>
              </a:rPr>
              <a:t>서치나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넬더</a:t>
            </a:r>
            <a:r>
              <a:rPr lang="ko-KR" altLang="en-US" dirty="0">
                <a:ea typeface="맑은 고딕"/>
              </a:rPr>
              <a:t>-미드(</a:t>
            </a:r>
            <a:r>
              <a:rPr lang="ko-KR" altLang="en-US" dirty="0" err="1">
                <a:ea typeface="맑은 고딕"/>
              </a:rPr>
              <a:t>Nelder-Mead</a:t>
            </a:r>
            <a:r>
              <a:rPr lang="ko-KR" altLang="en-US" dirty="0">
                <a:ea typeface="맑은 고딕"/>
              </a:rPr>
              <a:t>)방법 같은 간단한 최적화 알고리즘을 사용</a:t>
            </a:r>
          </a:p>
          <a:p>
            <a:endParaRPr lang="ko-KR" altLang="en-US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                            </a:t>
            </a:r>
          </a:p>
          <a:p>
            <a:pPr marL="0" indent="0">
              <a:buNone/>
            </a:pPr>
            <a:r>
              <a:rPr lang="ko-KR" altLang="en-US" dirty="0">
                <a:ea typeface="맑은 고딕"/>
              </a:rPr>
              <a:t>                                                    </a:t>
            </a:r>
            <a:r>
              <a:rPr lang="ko-KR" altLang="en-US" sz="1200" dirty="0">
                <a:ea typeface="맑은 고딕"/>
              </a:rPr>
              <a:t> =가중치(0.5,0.25,0.1,0.15)는 경험적으로 학습되었다                                                                                                    고                                                                                                                          고 가정</a:t>
            </a: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29C7C61-5E0B-4E01-AA0B-8A01F36B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32" y="4006279"/>
            <a:ext cx="6468192" cy="15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71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74E88-966E-4F93-867E-21B1F976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7.3.3 모델 앙상블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1A4830-D461-4337-B6E5-6DDAB29D6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앙상블이 잘 작동하게 만드는 핵심은 분류기의 다양성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다양성이 앙상블의 힘</a:t>
            </a:r>
          </a:p>
        </p:txBody>
      </p:sp>
    </p:spTree>
    <p:extLst>
      <p:ext uri="{BB962C8B-B14F-4D97-AF65-F5344CB8AC3E}">
        <p14:creationId xmlns:p14="http://schemas.microsoft.com/office/powerpoint/2010/main" val="4225819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14A13-EF49-4527-8EB7-5B9D8998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7.3.4 정리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FF5B23-1D1C-4703-9954-2AA6D0B5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고성능 심층 컨브넷을 만들려면 잔차 연결, 배치 정규화, 깊이별 분리 합성곱을 사용해야 한다.</a:t>
            </a:r>
          </a:p>
          <a:p>
            <a:r>
              <a:rPr lang="ko-KR" altLang="en-US">
                <a:ea typeface="맑은 고딕"/>
              </a:rPr>
              <a:t>심층 네트워크를 만들 때 많은 하이퍼파라미터와 네트워크 구조를 선택해야 한다. 이 값들이 모여 모델의 성능을 결정한다. </a:t>
            </a:r>
          </a:p>
          <a:p>
            <a:r>
              <a:rPr lang="ko-KR" altLang="en-US">
                <a:ea typeface="맑은 고딕"/>
              </a:rPr>
              <a:t>머신 러닝 경연 대회에서 우승하거나 어떤 문제에서 최상의 결과를 얻으려면 대규모로 모델을 앙상블하게 된다. 최적화가 잘된 가중 평균으로 만든 앙상블은 보통 충분히 좋은 결과를 만든다.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3225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ECCEF-C784-4326-9608-E786A9B4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7.4 요약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7DBEF8-C45E-4A2B-BDA8-4CC4B9E30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285"/>
            <a:ext cx="10515600" cy="49488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임의의 층 그래프를 구성하는 모델을 만드는 방법, 층을 재사용하는 방법(가중치 공유), 파이썬 함수 방식으로 모델을 사용하는 방법(모델  템플릿)</a:t>
            </a:r>
          </a:p>
          <a:p>
            <a:r>
              <a:rPr lang="ko-KR" altLang="en-US">
                <a:ea typeface="맑은 고딕"/>
              </a:rPr>
              <a:t>케라스 콜백을 사용하여 훈련하는 동안 모델을 모니터링하고 모델 상태를 바탕으로 작업을 수행</a:t>
            </a:r>
          </a:p>
          <a:p>
            <a:r>
              <a:rPr lang="ko-KR" altLang="en-US">
                <a:ea typeface="맑은 고딕"/>
              </a:rPr>
              <a:t>텐서보드를 사용하여 측정 지표, 활성화 출력의 히스토그램, 임베딩 공간을 시각화</a:t>
            </a:r>
          </a:p>
          <a:p>
            <a:r>
              <a:rPr lang="ko-KR" altLang="en-US">
                <a:ea typeface="맑은 고딕"/>
              </a:rPr>
              <a:t>배치 정규화, 깊이별 분리 합성곱, 잔차 연결</a:t>
            </a:r>
            <a:endParaRPr lang="ko-KR" altLang="en-US" dirty="0">
              <a:ea typeface="맑은 고딕"/>
            </a:endParaRPr>
          </a:p>
          <a:p>
            <a:r>
              <a:rPr lang="ko-KR" altLang="en-US">
                <a:ea typeface="맑은 고딕"/>
              </a:rPr>
              <a:t>하이퍼파라미터 최적화와 모델 앙상블을 사용하는 이유</a:t>
            </a:r>
            <a:endParaRPr lang="ko-KR" altLang="en-US" dirty="0">
              <a:ea typeface="맑은 고딕"/>
            </a:endParaRPr>
          </a:p>
          <a:p>
            <a:r>
              <a:rPr lang="ko-KR" altLang="en-US">
                <a:ea typeface="맑은 고딕"/>
              </a:rPr>
              <a:t>이런 새로운 도구를 활용하면 실전 문제에 딥러닝을 더 잘 적용하고 경쟁력 높은 딥러닝 모델을 만들 수 있다.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8290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으로 텍스트 생성하기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시퀀스 데이터 생성 방법</a:t>
            </a:r>
            <a:endParaRPr lang="en-US" altLang="ko-KR" dirty="0"/>
          </a:p>
          <a:p>
            <a:r>
              <a:rPr lang="ko-KR" altLang="en-US" dirty="0"/>
              <a:t>텍스트 생성을 예로 들어 시퀀스 데이터 생성</a:t>
            </a:r>
          </a:p>
        </p:txBody>
      </p:sp>
    </p:spTree>
    <p:extLst>
      <p:ext uri="{BB962C8B-B14F-4D97-AF65-F5344CB8AC3E}">
        <p14:creationId xmlns:p14="http://schemas.microsoft.com/office/powerpoint/2010/main" val="3759494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 </a:t>
            </a:r>
            <a:r>
              <a:rPr lang="en-US" altLang="ko-KR" dirty="0"/>
              <a:t>RNN</a:t>
            </a:r>
            <a:r>
              <a:rPr lang="ko-KR" altLang="en-US" dirty="0"/>
              <a:t>의 간단한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초기에 글자를 하나씩 생성하는 데 사용</a:t>
            </a:r>
            <a:endParaRPr lang="en-US" altLang="ko-KR" dirty="0"/>
          </a:p>
          <a:p>
            <a:r>
              <a:rPr lang="ko-KR" altLang="en-US" dirty="0"/>
              <a:t>순환 네트워크와 완전 연결 네트워크를 혼합한 네트워크로 </a:t>
            </a:r>
            <a:r>
              <a:rPr lang="ko-KR" altLang="en-US" dirty="0" err="1"/>
              <a:t>손글씨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ko-KR" altLang="en-US" dirty="0"/>
              <a:t>그 이후 음악 생성</a:t>
            </a:r>
            <a:r>
              <a:rPr lang="en-US" altLang="ko-KR" dirty="0"/>
              <a:t>, </a:t>
            </a:r>
            <a:r>
              <a:rPr lang="ko-KR" altLang="en-US" dirty="0"/>
              <a:t>대화 생성</a:t>
            </a:r>
            <a:r>
              <a:rPr lang="en-US" altLang="ko-KR" dirty="0"/>
              <a:t>, </a:t>
            </a:r>
            <a:r>
              <a:rPr lang="ko-KR" altLang="en-US" dirty="0"/>
              <a:t>이미지 생성</a:t>
            </a:r>
            <a:r>
              <a:rPr lang="en-US" altLang="ko-KR" dirty="0"/>
              <a:t>, </a:t>
            </a:r>
            <a:r>
              <a:rPr lang="ko-KR" altLang="en-US" dirty="0"/>
              <a:t>음성 합성</a:t>
            </a:r>
            <a:r>
              <a:rPr lang="en-US" altLang="ko-KR" dirty="0"/>
              <a:t>, </a:t>
            </a:r>
            <a:r>
              <a:rPr lang="ko-KR" altLang="en-US" dirty="0"/>
              <a:t>분자 설계에 성공적으로 사용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02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데이터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이진 토큰을 입력으로 사용하여 다음 </a:t>
            </a:r>
            <a:r>
              <a:rPr lang="en-US" altLang="ko-KR" dirty="0"/>
              <a:t>1</a:t>
            </a:r>
            <a:r>
              <a:rPr lang="ko-KR" altLang="en-US" dirty="0"/>
              <a:t>개 또는 몇 개의 토큰을 예측</a:t>
            </a:r>
            <a:endParaRPr lang="en-US" altLang="ko-KR" dirty="0"/>
          </a:p>
          <a:p>
            <a:r>
              <a:rPr lang="ko-KR" altLang="en-US" dirty="0"/>
              <a:t>다음 토큰을 예측하도록 네트워크 훈련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언어 모델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3469822"/>
            <a:ext cx="48672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5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높은 확률을 가진 글자를 선택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 err="1"/>
              <a:t>탐욕적</a:t>
            </a:r>
            <a:r>
              <a:rPr lang="ko-KR" altLang="en-US" dirty="0"/>
              <a:t> 샘플링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논리적인 언어처럼 보이지 않는다</a:t>
            </a:r>
            <a:endParaRPr lang="en-US" altLang="ko-KR" dirty="0"/>
          </a:p>
          <a:p>
            <a:r>
              <a:rPr lang="ko-KR" altLang="en-US" dirty="0"/>
              <a:t>확률 분포에서 </a:t>
            </a:r>
            <a:r>
              <a:rPr lang="ko-KR" altLang="en-US" dirty="0" err="1"/>
              <a:t>샘플링하는</a:t>
            </a:r>
            <a:r>
              <a:rPr lang="ko-KR" altLang="en-US" dirty="0"/>
              <a:t> 과정에 </a:t>
            </a:r>
            <a:r>
              <a:rPr lang="ko-KR" altLang="en-US" dirty="0" err="1"/>
              <a:t>무작위성을</a:t>
            </a:r>
            <a:r>
              <a:rPr lang="ko-KR" altLang="en-US" dirty="0"/>
              <a:t> 주입하는 방법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확률적 샘플링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무작위성의</a:t>
            </a:r>
            <a:r>
              <a:rPr lang="ko-KR" altLang="en-US" dirty="0"/>
              <a:t> 양을 조절할 방법이 없다</a:t>
            </a:r>
          </a:p>
        </p:txBody>
      </p:sp>
    </p:spTree>
    <p:extLst>
      <p:ext uri="{BB962C8B-B14F-4D97-AF65-F5344CB8AC3E}">
        <p14:creationId xmlns:p14="http://schemas.microsoft.com/office/powerpoint/2010/main" val="3517624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61" y="669879"/>
            <a:ext cx="7275101" cy="1812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71" y="2481943"/>
            <a:ext cx="5075329" cy="3400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1223" y="669879"/>
            <a:ext cx="28999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-&gt; </a:t>
            </a:r>
            <a:r>
              <a:rPr lang="ko-KR" altLang="en-US" sz="1100" dirty="0"/>
              <a:t>다른 온도 값을 사용하여 확률 분포의 가중치 바꾸기</a:t>
            </a:r>
          </a:p>
        </p:txBody>
      </p:sp>
    </p:spTree>
    <p:extLst>
      <p:ext uri="{BB962C8B-B14F-4D97-AF65-F5344CB8AC3E}">
        <p14:creationId xmlns:p14="http://schemas.microsoft.com/office/powerpoint/2010/main" val="203317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69487-24E2-4F8C-852F-783E8E5BB8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8113"/>
            <a:ext cx="3273425" cy="2247900"/>
          </a:xfrm>
        </p:spPr>
        <p:txBody>
          <a:bodyPr/>
          <a:lstStyle/>
          <a:p>
            <a:r>
              <a:rPr lang="en-US" altLang="ko-KR" dirty="0"/>
              <a:t>7.1.1 </a:t>
            </a:r>
            <a:r>
              <a:rPr lang="ko-KR" altLang="en-US" dirty="0"/>
              <a:t>함수형 </a:t>
            </a:r>
            <a:r>
              <a:rPr lang="en-US" altLang="ko-KR" dirty="0"/>
              <a:t>API </a:t>
            </a:r>
            <a:r>
              <a:rPr lang="ko-KR" altLang="en-US" dirty="0"/>
              <a:t>소개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A05CC0-6739-49F5-8A73-18C77B19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577022"/>
            <a:ext cx="5724525" cy="2809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FD148F-001F-47C1-AE4C-26569108D10F}"/>
              </a:ext>
            </a:extLst>
          </p:cNvPr>
          <p:cNvSpPr txBox="1"/>
          <p:nvPr/>
        </p:nvSpPr>
        <p:spPr>
          <a:xfrm>
            <a:off x="6207760" y="2255520"/>
            <a:ext cx="5364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np.random.random</a:t>
            </a:r>
            <a:r>
              <a:rPr lang="en-US" altLang="ko-KR" dirty="0"/>
              <a:t>((</a:t>
            </a:r>
            <a:r>
              <a:rPr lang="en-US" altLang="ko-KR" dirty="0" err="1"/>
              <a:t>x,y</a:t>
            </a:r>
            <a:r>
              <a:rPr lang="en-US" altLang="ko-KR" dirty="0"/>
              <a:t>))= x</a:t>
            </a:r>
            <a:r>
              <a:rPr lang="ko-KR" altLang="en-US" dirty="0"/>
              <a:t>행의 </a:t>
            </a:r>
            <a:r>
              <a:rPr lang="en-US" altLang="ko-KR" dirty="0"/>
              <a:t>y</a:t>
            </a:r>
            <a:r>
              <a:rPr lang="ko-KR" altLang="en-US" dirty="0"/>
              <a:t>열을 가진 행렬을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214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글자 수준의 </a:t>
            </a:r>
            <a:r>
              <a:rPr lang="en-US" altLang="ko-KR" sz="4000" dirty="0"/>
              <a:t>LSTM </a:t>
            </a:r>
            <a:r>
              <a:rPr lang="ko-KR" altLang="en-US" sz="4000" dirty="0"/>
              <a:t>텍스트 생성 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니체의 글을 사용해 모델 구현</a:t>
            </a:r>
            <a:endParaRPr lang="en-US" altLang="ko-KR" dirty="0"/>
          </a:p>
          <a:p>
            <a:r>
              <a:rPr lang="ko-KR" altLang="en-US" dirty="0"/>
              <a:t>데이터 전처리 </a:t>
            </a:r>
            <a:r>
              <a:rPr lang="en-US" altLang="ko-KR" dirty="0"/>
              <a:t>-&gt; </a:t>
            </a:r>
            <a:r>
              <a:rPr lang="ko-KR" altLang="en-US" dirty="0"/>
              <a:t>네트워크 구성 </a:t>
            </a:r>
            <a:r>
              <a:rPr lang="en-US" altLang="ko-KR" dirty="0"/>
              <a:t>-&gt; </a:t>
            </a:r>
            <a:r>
              <a:rPr lang="ko-KR" altLang="en-US" dirty="0"/>
              <a:t>언어 모델 훈련과 샘플링</a:t>
            </a:r>
          </a:p>
        </p:txBody>
      </p:sp>
    </p:spTree>
    <p:extLst>
      <p:ext uri="{BB962C8B-B14F-4D97-AF65-F5344CB8AC3E}">
        <p14:creationId xmlns:p14="http://schemas.microsoft.com/office/powerpoint/2010/main" val="1056661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526" y="718457"/>
            <a:ext cx="401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전처리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6" y="1087789"/>
            <a:ext cx="5951232" cy="2373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0526" y="3644537"/>
            <a:ext cx="83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말뭉치를 </a:t>
            </a:r>
            <a:r>
              <a:rPr lang="ko-KR" altLang="en-US" dirty="0" err="1"/>
              <a:t>내려받아</a:t>
            </a:r>
            <a:r>
              <a:rPr lang="ko-KR" altLang="en-US" dirty="0"/>
              <a:t> 소문자로 바꾼다</a:t>
            </a:r>
          </a:p>
        </p:txBody>
      </p:sp>
    </p:spTree>
    <p:extLst>
      <p:ext uri="{BB962C8B-B14F-4D97-AF65-F5344CB8AC3E}">
        <p14:creationId xmlns:p14="http://schemas.microsoft.com/office/powerpoint/2010/main" val="3999303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0"/>
            <a:ext cx="5591175" cy="6505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4674" y="483326"/>
            <a:ext cx="476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원핫</a:t>
            </a:r>
            <a:r>
              <a:rPr lang="ko-KR" altLang="en-US" dirty="0"/>
              <a:t> </a:t>
            </a:r>
            <a:r>
              <a:rPr lang="ko-KR" altLang="en-US" dirty="0" err="1"/>
              <a:t>인코딩으로</a:t>
            </a:r>
            <a:r>
              <a:rPr lang="ko-KR" altLang="en-US" dirty="0"/>
              <a:t> 글자 시퀀스 </a:t>
            </a:r>
            <a:r>
              <a:rPr lang="ko-KR" altLang="en-US" dirty="0" err="1"/>
              <a:t>벡터화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699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211" y="705394"/>
            <a:ext cx="790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네트워크 구성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" y="1309006"/>
            <a:ext cx="8368425" cy="1682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5211" y="4170455"/>
            <a:ext cx="872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en-US" altLang="ko-KR" dirty="0"/>
              <a:t>LSTM </a:t>
            </a:r>
            <a:r>
              <a:rPr lang="ko-KR" altLang="en-US" dirty="0"/>
              <a:t>층과 그 뒤에 </a:t>
            </a:r>
            <a:r>
              <a:rPr lang="en-US" altLang="ko-KR" dirty="0"/>
              <a:t>Dense </a:t>
            </a:r>
            <a:r>
              <a:rPr lang="ko-KR" altLang="en-US" dirty="0"/>
              <a:t>분류기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모든 글자에 대한 </a:t>
            </a:r>
            <a:r>
              <a:rPr lang="ko-KR" altLang="en-US" dirty="0" err="1"/>
              <a:t>소프트맥스</a:t>
            </a:r>
            <a:r>
              <a:rPr lang="ko-KR" altLang="en-US" dirty="0"/>
              <a:t> 출력을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1" y="2991394"/>
            <a:ext cx="8368425" cy="9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4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835" y="600892"/>
            <a:ext cx="1001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언어 모델 훈련과 샘플링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35" y="970224"/>
            <a:ext cx="5342708" cy="1641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835" y="2795452"/>
            <a:ext cx="701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확률 분포의 가중치를 조정하고 새로운 글자의 인덱스를 추출</a:t>
            </a:r>
          </a:p>
        </p:txBody>
      </p:sp>
    </p:spTree>
    <p:extLst>
      <p:ext uri="{BB962C8B-B14F-4D97-AF65-F5344CB8AC3E}">
        <p14:creationId xmlns:p14="http://schemas.microsoft.com/office/powerpoint/2010/main" val="3116813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7" y="661988"/>
            <a:ext cx="5678123" cy="5281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5303" y="661988"/>
            <a:ext cx="45589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에포크마다</a:t>
            </a:r>
            <a:r>
              <a:rPr lang="ko-KR" altLang="en-US" dirty="0"/>
              <a:t> 학습이 끝난 후 여러 가지 온도를 사용하여 텍스트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온도가 샘플링 전략에 미치는 영향을 알 수 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낮은 온도 샘플링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반복적이고 예상되는 텍스트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높은 온도 샘플링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흥미롭고 놀라우며 창의적인 텍스트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3449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언어 모델 </a:t>
            </a:r>
            <a:r>
              <a:rPr lang="en-US" altLang="ko-KR" dirty="0"/>
              <a:t>-&gt; </a:t>
            </a:r>
            <a:r>
              <a:rPr lang="ko-KR" altLang="en-US" dirty="0"/>
              <a:t>텍스트의 경우 이전의 토큰이 주어지면 다음 토큰을 예측하는 모델</a:t>
            </a:r>
            <a:endParaRPr lang="en-US" altLang="ko-KR" dirty="0"/>
          </a:p>
          <a:p>
            <a:r>
              <a:rPr lang="ko-KR" altLang="en-US" dirty="0"/>
              <a:t>모델의 출력과 </a:t>
            </a:r>
            <a:r>
              <a:rPr lang="ko-KR" altLang="en-US" dirty="0" err="1"/>
              <a:t>무작위성을</a:t>
            </a:r>
            <a:r>
              <a:rPr lang="ko-KR" altLang="en-US" dirty="0"/>
              <a:t> 주입하는 것 사이에 균형을 맞춰야 한다</a:t>
            </a:r>
            <a:endParaRPr lang="en-US" altLang="ko-KR" dirty="0"/>
          </a:p>
          <a:p>
            <a:r>
              <a:rPr lang="ko-KR" altLang="en-US" dirty="0"/>
              <a:t>다양한 온도를 실험하여 적절한 값을 찾는다</a:t>
            </a:r>
          </a:p>
        </p:txBody>
      </p:sp>
    </p:spTree>
    <p:extLst>
      <p:ext uri="{BB962C8B-B14F-4D97-AF65-F5344CB8AC3E}">
        <p14:creationId xmlns:p14="http://schemas.microsoft.com/office/powerpoint/2010/main" val="806163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딥드림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신경망이 학습한 표현을 통해 이미지 </a:t>
            </a:r>
            <a:r>
              <a:rPr lang="ko-KR" altLang="en-US" dirty="0" err="1"/>
              <a:t>조작기법</a:t>
            </a:r>
            <a:endParaRPr lang="en-US" altLang="ko-KR" dirty="0"/>
          </a:p>
          <a:p>
            <a:r>
              <a:rPr lang="ko-KR" altLang="en-US" dirty="0"/>
              <a:t>전체 층의 활성화를 최대화</a:t>
            </a:r>
            <a:endParaRPr lang="en-US" altLang="ko-KR" dirty="0"/>
          </a:p>
          <a:p>
            <a:r>
              <a:rPr lang="ko-KR" altLang="en-US" dirty="0"/>
              <a:t>이미 가지고 있는 이미지를 사용</a:t>
            </a:r>
            <a:endParaRPr lang="en-US" altLang="ko-KR" dirty="0"/>
          </a:p>
          <a:p>
            <a:r>
              <a:rPr lang="ko-KR" altLang="en-US" dirty="0"/>
              <a:t>시각 품질을 높이기 위해 여러 다른 스케일</a:t>
            </a:r>
            <a:r>
              <a:rPr lang="en-US" altLang="ko-KR" dirty="0"/>
              <a:t>(</a:t>
            </a:r>
            <a:r>
              <a:rPr lang="ko-KR" altLang="en-US" dirty="0"/>
              <a:t>옥타브</a:t>
            </a:r>
            <a:r>
              <a:rPr lang="en-US" altLang="ko-KR" dirty="0"/>
              <a:t>)</a:t>
            </a:r>
            <a:r>
              <a:rPr lang="ko-KR" altLang="en-US" dirty="0"/>
              <a:t>로 처리</a:t>
            </a:r>
          </a:p>
        </p:txBody>
      </p:sp>
    </p:spTree>
    <p:extLst>
      <p:ext uri="{BB962C8B-B14F-4D97-AF65-F5344CB8AC3E}">
        <p14:creationId xmlns:p14="http://schemas.microsoft.com/office/powerpoint/2010/main" val="2458371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</a:t>
            </a:r>
            <a:r>
              <a:rPr lang="ko-KR" altLang="en-US" dirty="0" err="1"/>
              <a:t>인셉션</a:t>
            </a:r>
            <a:r>
              <a:rPr lang="ko-KR" altLang="en-US" dirty="0"/>
              <a:t> </a:t>
            </a:r>
            <a:r>
              <a:rPr lang="en-US" altLang="ko-KR" dirty="0"/>
              <a:t>V3 </a:t>
            </a:r>
            <a:r>
              <a:rPr lang="ko-KR" altLang="en-US" dirty="0"/>
              <a:t>모델 사용</a:t>
            </a:r>
            <a:endParaRPr lang="en-US" altLang="ko-KR" dirty="0"/>
          </a:p>
          <a:p>
            <a:r>
              <a:rPr lang="en-US" altLang="ko-KR" dirty="0"/>
              <a:t>V3 </a:t>
            </a:r>
            <a:r>
              <a:rPr lang="ko-KR" altLang="en-US" dirty="0"/>
              <a:t>모델 로드 </a:t>
            </a:r>
            <a:r>
              <a:rPr lang="en-US" altLang="ko-KR" dirty="0"/>
              <a:t>-&gt; </a:t>
            </a:r>
            <a:r>
              <a:rPr lang="ko-KR" altLang="en-US" dirty="0" err="1"/>
              <a:t>딥드림</a:t>
            </a:r>
            <a:r>
              <a:rPr lang="ko-KR" altLang="en-US" dirty="0"/>
              <a:t> 설정 </a:t>
            </a:r>
            <a:r>
              <a:rPr lang="en-US" altLang="ko-KR" dirty="0"/>
              <a:t>-&gt; </a:t>
            </a:r>
            <a:r>
              <a:rPr lang="ko-KR" altLang="en-US" dirty="0"/>
              <a:t>최대화할 손실 정의 </a:t>
            </a:r>
            <a:r>
              <a:rPr lang="en-US" altLang="ko-KR" dirty="0"/>
              <a:t>-&gt; </a:t>
            </a:r>
            <a:r>
              <a:rPr lang="ko-KR" altLang="en-US" dirty="0"/>
              <a:t>경사 </a:t>
            </a:r>
            <a:r>
              <a:rPr lang="ko-KR" altLang="en-US" dirty="0" err="1"/>
              <a:t>상승법</a:t>
            </a:r>
            <a:r>
              <a:rPr lang="ko-KR" altLang="en-US" dirty="0"/>
              <a:t> 과정 </a:t>
            </a:r>
            <a:r>
              <a:rPr lang="en-US" altLang="ko-KR" dirty="0"/>
              <a:t>-&gt;</a:t>
            </a:r>
            <a:r>
              <a:rPr lang="ko-KR" altLang="en-US" dirty="0"/>
              <a:t> 경사 </a:t>
            </a:r>
            <a:r>
              <a:rPr lang="ko-KR" altLang="en-US" dirty="0" err="1"/>
              <a:t>상습법</a:t>
            </a:r>
            <a:r>
              <a:rPr lang="ko-KR" altLang="en-US" dirty="0"/>
              <a:t> 실행 </a:t>
            </a:r>
          </a:p>
        </p:txBody>
      </p:sp>
      <p:sp>
        <p:nvSpPr>
          <p:cNvPr id="10" name="제목 9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ko-KR" altLang="en-US" dirty="0" err="1"/>
              <a:t>딥드림</a:t>
            </a:r>
            <a:r>
              <a:rPr lang="ko-KR" altLang="en-US" dirty="0"/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014268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7775" y="764771"/>
            <a:ext cx="75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V3 </a:t>
            </a:r>
            <a:r>
              <a:rPr lang="ko-KR" altLang="en-US" dirty="0"/>
              <a:t>모델 로드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75" y="1599075"/>
            <a:ext cx="7734300" cy="1781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775" y="3557847"/>
            <a:ext cx="780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사전 훈련된 </a:t>
            </a:r>
            <a:r>
              <a:rPr lang="en-US" altLang="ko-KR" dirty="0"/>
              <a:t>V3 </a:t>
            </a:r>
            <a:r>
              <a:rPr lang="ko-KR" altLang="en-US" dirty="0"/>
              <a:t>모델을 </a:t>
            </a:r>
            <a:r>
              <a:rPr lang="ko-KR" altLang="en-US" dirty="0" err="1"/>
              <a:t>로드한다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32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C9E00-2962-4C01-9824-3198ABFD6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605355"/>
          </a:xfrm>
        </p:spPr>
        <p:txBody>
          <a:bodyPr/>
          <a:lstStyle/>
          <a:p>
            <a:r>
              <a:rPr lang="en-US" altLang="ko-KR" dirty="0"/>
              <a:t>7.1.2 </a:t>
            </a:r>
            <a:r>
              <a:rPr lang="ko-KR" altLang="en-US" dirty="0"/>
              <a:t>다중 입력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CC478F-B175-4ADB-922B-B965E44BB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65CA52-F647-4A9E-B873-5D1582587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1798321"/>
            <a:ext cx="3411809" cy="3659480"/>
          </a:xfrm>
        </p:spPr>
        <p:txBody>
          <a:bodyPr>
            <a:normAutofit fontScale="92500"/>
          </a:bodyPr>
          <a:lstStyle/>
          <a:p>
            <a:r>
              <a:rPr lang="ko-KR" altLang="en-US" sz="2700" dirty="0"/>
              <a:t>함수형 </a:t>
            </a:r>
            <a:r>
              <a:rPr lang="en-US" altLang="ko-KR" sz="2700" dirty="0" err="1"/>
              <a:t>api</a:t>
            </a:r>
            <a:r>
              <a:rPr lang="ko-KR" altLang="en-US" sz="2700" dirty="0"/>
              <a:t>는 다중 입력 모델을 만들 수 있음</a:t>
            </a:r>
            <a:endParaRPr lang="en-US" altLang="ko-KR" sz="2700" dirty="0"/>
          </a:p>
          <a:p>
            <a:endParaRPr lang="en-US" altLang="ko-KR" sz="2700" dirty="0"/>
          </a:p>
          <a:p>
            <a:r>
              <a:rPr lang="ko-KR" altLang="en-US" sz="2700" dirty="0"/>
              <a:t>이런 모델은 서로 다른 입력 가지를 합치기 위해 여러 </a:t>
            </a:r>
            <a:r>
              <a:rPr lang="ko-KR" altLang="en-US" sz="2700" dirty="0" err="1"/>
              <a:t>텐서를</a:t>
            </a:r>
            <a:r>
              <a:rPr lang="ko-KR" altLang="en-US" sz="2700" dirty="0"/>
              <a:t> 연결할 수 있는 층을 사용</a:t>
            </a:r>
            <a:endParaRPr lang="en-US" altLang="ko-KR" sz="27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FB0283-C7D7-4573-A907-64F6540E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049" y="476578"/>
            <a:ext cx="44958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65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4153" y="764771"/>
            <a:ext cx="787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딥드림</a:t>
            </a:r>
            <a:r>
              <a:rPr lang="ko-KR" altLang="en-US" dirty="0"/>
              <a:t>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53" y="1243705"/>
            <a:ext cx="5819775" cy="2009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153" y="3466407"/>
            <a:ext cx="7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임의로 </a:t>
            </a:r>
            <a:r>
              <a:rPr lang="en-US" altLang="ko-KR" dirty="0"/>
              <a:t>4</a:t>
            </a:r>
            <a:r>
              <a:rPr lang="ko-KR" altLang="en-US" dirty="0"/>
              <a:t>개의 층을 선택하여 </a:t>
            </a:r>
            <a:r>
              <a:rPr lang="ko-KR" altLang="en-US" dirty="0" err="1"/>
              <a:t>딥드림</a:t>
            </a:r>
            <a:r>
              <a:rPr lang="ko-KR" altLang="en-US" dirty="0"/>
              <a:t> 설정을 한다</a:t>
            </a:r>
          </a:p>
        </p:txBody>
      </p:sp>
    </p:spTree>
    <p:extLst>
      <p:ext uri="{BB962C8B-B14F-4D97-AF65-F5344CB8AC3E}">
        <p14:creationId xmlns:p14="http://schemas.microsoft.com/office/powerpoint/2010/main" val="982470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4029" y="789709"/>
            <a:ext cx="839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최대화할 손실 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29" y="1159041"/>
            <a:ext cx="7229475" cy="259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4029" y="3923607"/>
            <a:ext cx="817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딥드림</a:t>
            </a:r>
            <a:r>
              <a:rPr lang="ko-KR" altLang="en-US" dirty="0"/>
              <a:t> 설정에서 선택한 층의 활성화에 대한 </a:t>
            </a:r>
            <a:r>
              <a:rPr lang="en-US" altLang="ko-KR" dirty="0"/>
              <a:t>L2 </a:t>
            </a:r>
            <a:r>
              <a:rPr lang="ko-KR" altLang="en-US" dirty="0"/>
              <a:t>노름의 가중치 합을 통해 손실 </a:t>
            </a:r>
            <a:r>
              <a:rPr lang="ko-KR" altLang="en-US" dirty="0" err="1"/>
              <a:t>텐서</a:t>
            </a:r>
            <a:r>
              <a:rPr lang="ko-KR" altLang="en-US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1453653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2836" y="881149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경사 </a:t>
            </a:r>
            <a:r>
              <a:rPr lang="ko-KR" altLang="en-US" dirty="0" err="1"/>
              <a:t>상승법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6" y="1250481"/>
            <a:ext cx="6564994" cy="47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80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3782" y="731520"/>
            <a:ext cx="699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딥드림</a:t>
            </a:r>
            <a:r>
              <a:rPr lang="ko-KR" altLang="en-US" dirty="0"/>
              <a:t> 알고리즘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25" y="1183351"/>
            <a:ext cx="6609111" cy="27485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3782" y="4089862"/>
            <a:ext cx="74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연속적으로 스케일을 늘린다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스케일이 증가된 이미지에 디테일 </a:t>
            </a:r>
            <a:r>
              <a:rPr lang="ko-KR" altLang="en-US" dirty="0" err="1"/>
              <a:t>재주입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749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9339" y="640080"/>
            <a:ext cx="81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유틸리티 함수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9" y="1067601"/>
            <a:ext cx="4898216" cy="53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32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5469" y="565265"/>
            <a:ext cx="673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상승법</a:t>
            </a:r>
            <a:r>
              <a:rPr lang="ko-KR" altLang="en-US" dirty="0"/>
              <a:t> 실행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8" y="934597"/>
            <a:ext cx="4148051" cy="5391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8335" y="934597"/>
            <a:ext cx="5536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경사 </a:t>
            </a:r>
            <a:r>
              <a:rPr lang="ko-KR" altLang="en-US" dirty="0" err="1"/>
              <a:t>상승법을</a:t>
            </a:r>
            <a:r>
              <a:rPr lang="ko-KR" altLang="en-US" dirty="0"/>
              <a:t> 통해 연속적인 각 단계에서 </a:t>
            </a:r>
            <a:r>
              <a:rPr lang="ko-KR" altLang="en-US" dirty="0" err="1"/>
              <a:t>정희한</a:t>
            </a:r>
            <a:r>
              <a:rPr lang="ko-KR" altLang="en-US" dirty="0"/>
              <a:t> 손실이 최대화되도록 한다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실행 후 이미지 크기를 </a:t>
            </a:r>
            <a:r>
              <a:rPr lang="en-US" altLang="ko-KR" dirty="0"/>
              <a:t>40% 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이미지에 손실된 디테일 </a:t>
            </a:r>
            <a:r>
              <a:rPr lang="ko-KR" altLang="en-US" dirty="0" err="1"/>
              <a:t>재주입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004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78" y="626140"/>
            <a:ext cx="3352680" cy="4502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3958" y="1587731"/>
            <a:ext cx="547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딥드림을</a:t>
            </a:r>
            <a:r>
              <a:rPr lang="ko-KR" altLang="en-US" dirty="0"/>
              <a:t> 통해 기하학적인 패턴이 생긴 것을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652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딥드림은</a:t>
            </a:r>
            <a:r>
              <a:rPr lang="ko-KR" altLang="en-US" dirty="0"/>
              <a:t> </a:t>
            </a:r>
            <a:r>
              <a:rPr lang="ko-KR" altLang="en-US" dirty="0" err="1"/>
              <a:t>컨브넷을</a:t>
            </a:r>
            <a:r>
              <a:rPr lang="ko-KR" altLang="en-US" dirty="0"/>
              <a:t> 거꾸로 실행하여 입력 이미지를 생성</a:t>
            </a:r>
            <a:endParaRPr lang="en-US" altLang="ko-KR" dirty="0"/>
          </a:p>
          <a:p>
            <a:r>
              <a:rPr lang="ko-KR" altLang="en-US" dirty="0"/>
              <a:t>이미지 뿐만 아니라 음성</a:t>
            </a:r>
            <a:r>
              <a:rPr lang="en-US" altLang="ko-KR" dirty="0"/>
              <a:t>, </a:t>
            </a:r>
            <a:r>
              <a:rPr lang="ko-KR" altLang="en-US"/>
              <a:t>음악 등에도 적용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539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타깃 이미지의 </a:t>
            </a:r>
            <a:r>
              <a:rPr lang="ko-KR" altLang="en-US" sz="2000" dirty="0" err="1"/>
              <a:t>콘텐츠를</a:t>
            </a:r>
            <a:r>
              <a:rPr lang="ko-KR" altLang="en-US" sz="2000" dirty="0"/>
              <a:t> 보존하면서 참조 이미지의 </a:t>
            </a:r>
            <a:r>
              <a:rPr lang="ko-KR" altLang="en-US" sz="2000" b="1" dirty="0"/>
              <a:t>스타일</a:t>
            </a:r>
            <a:r>
              <a:rPr lang="ko-KR" altLang="en-US" sz="2000" dirty="0"/>
              <a:t>을 타깃 이미지에 적용한다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스타일 </a:t>
            </a:r>
            <a:r>
              <a:rPr lang="en-US" altLang="ko-KR" sz="2000" dirty="0"/>
              <a:t>: </a:t>
            </a:r>
            <a:r>
              <a:rPr lang="ko-KR" altLang="en-US" sz="2000" dirty="0"/>
              <a:t>질감</a:t>
            </a:r>
            <a:r>
              <a:rPr lang="en-US" altLang="ko-KR" sz="2000" dirty="0"/>
              <a:t>, </a:t>
            </a:r>
            <a:r>
              <a:rPr lang="ko-KR" altLang="en-US" sz="2000" dirty="0"/>
              <a:t>색깔 등 이미지에 있는 다양한 크기의 시각 요소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9" y="3772741"/>
            <a:ext cx="7867650" cy="18764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5976" y="5787822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타깃 이미지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원본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1475" y="5772381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 이미지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38564" y="5787822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조합</a:t>
            </a:r>
          </a:p>
        </p:txBody>
      </p:sp>
    </p:spTree>
    <p:extLst>
      <p:ext uri="{BB962C8B-B14F-4D97-AF65-F5344CB8AC3E}">
        <p14:creationId xmlns:p14="http://schemas.microsoft.com/office/powerpoint/2010/main" val="1849823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000" dirty="0"/>
              <a:t>스타일 </a:t>
            </a:r>
            <a:r>
              <a:rPr lang="ko-KR" altLang="en-US" sz="2000" dirty="0" err="1"/>
              <a:t>트랜스퍼</a:t>
            </a:r>
            <a:r>
              <a:rPr lang="ko-KR" altLang="en-US" sz="2000" dirty="0"/>
              <a:t> 구현 이면에 있는 핵심 개념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딥러닝</a:t>
            </a:r>
            <a:r>
              <a:rPr lang="ko-KR" altLang="en-US" sz="2000" dirty="0"/>
              <a:t> 알고리즘 핵심과 동일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-&gt; </a:t>
            </a:r>
            <a:r>
              <a:rPr lang="ko-KR" altLang="en-US" sz="2000" b="1" u="sng" dirty="0"/>
              <a:t>손실 함수 정의</a:t>
            </a:r>
            <a:r>
              <a:rPr lang="en-US" altLang="ko-KR" sz="2000" b="1" dirty="0"/>
              <a:t>, </a:t>
            </a:r>
            <a:r>
              <a:rPr lang="ko-KR" altLang="en-US" sz="2000" b="1" u="sng" dirty="0"/>
              <a:t>손실 최소화</a:t>
            </a:r>
            <a:endParaRPr lang="en-US" altLang="ko-KR" sz="2000" b="1" u="sng" dirty="0"/>
          </a:p>
          <a:p>
            <a:pPr marL="0" indent="0">
              <a:buNone/>
            </a:pPr>
            <a:endParaRPr lang="en-US" altLang="ko-KR" sz="2000" b="1" u="sng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</a:t>
            </a:r>
          </a:p>
          <a:p>
            <a:pPr marL="0" indent="0">
              <a:buNone/>
            </a:pPr>
            <a:r>
              <a:rPr lang="en-US" altLang="ko-KR" sz="2000" dirty="0"/>
              <a:t>     distance </a:t>
            </a:r>
            <a:r>
              <a:rPr lang="ko-KR" altLang="en-US" sz="2000" dirty="0"/>
              <a:t>함수는</a:t>
            </a:r>
            <a:r>
              <a:rPr lang="en-US" altLang="ko-KR" sz="2000" dirty="0"/>
              <a:t> L2</a:t>
            </a:r>
            <a:r>
              <a:rPr lang="ko-KR" altLang="en-US" sz="2000" dirty="0"/>
              <a:t>노름 같은 노름 함수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content </a:t>
            </a:r>
            <a:r>
              <a:rPr lang="ko-KR" altLang="en-US" sz="2000" dirty="0"/>
              <a:t>함수는 이미지의 </a:t>
            </a:r>
            <a:r>
              <a:rPr lang="ko-KR" altLang="en-US" sz="2000" dirty="0" err="1"/>
              <a:t>콘텐츠</a:t>
            </a:r>
            <a:r>
              <a:rPr lang="ko-KR" altLang="en-US" sz="2000" dirty="0"/>
              <a:t> 표현을 계산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style </a:t>
            </a:r>
            <a:r>
              <a:rPr lang="ko-KR" altLang="en-US" sz="2000" dirty="0"/>
              <a:t>함수는 이미지의 스타일 표현을 계산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B969A9-58FB-4E1D-9965-58389C3E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75" y="3450723"/>
            <a:ext cx="5485256" cy="625977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7386918" y="3576918"/>
            <a:ext cx="7530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91806" y="3450723"/>
            <a:ext cx="3788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콘텐츠와</a:t>
            </a:r>
            <a:r>
              <a:rPr lang="ko-KR" altLang="en-US" sz="2000" dirty="0"/>
              <a:t> 스타일을 수학적으로 </a:t>
            </a:r>
            <a:endParaRPr lang="en-US" altLang="ko-KR" sz="2000" dirty="0"/>
          </a:p>
          <a:p>
            <a:r>
              <a:rPr lang="ko-KR" altLang="en-US" sz="2000" dirty="0"/>
              <a:t>정의할 수 있을 경우 </a:t>
            </a:r>
            <a:r>
              <a:rPr lang="ko-KR" altLang="en-US" sz="2000" b="1" dirty="0"/>
              <a:t>손실함수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4238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5DFA52B-3132-448A-8291-F991FF68B0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08305" y="210821"/>
            <a:ext cx="6276975" cy="3449637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30A892-0566-402E-BD68-405B01F1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" y="3660458"/>
            <a:ext cx="6276495" cy="2828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2754C5-2B0B-47F3-8BB6-52E7F8EB385F}"/>
              </a:ext>
            </a:extLst>
          </p:cNvPr>
          <p:cNvSpPr txBox="1"/>
          <p:nvPr/>
        </p:nvSpPr>
        <p:spPr>
          <a:xfrm>
            <a:off x="6684800" y="4362430"/>
            <a:ext cx="4570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3D4444"/>
                </a:solidFill>
                <a:effectLst/>
                <a:latin typeface="inherit"/>
              </a:rPr>
              <a:t>*</a:t>
            </a:r>
            <a:r>
              <a:rPr lang="en-US" altLang="ko-KR" b="1" i="0" dirty="0">
                <a:solidFill>
                  <a:srgbClr val="3D4444"/>
                </a:solidFill>
                <a:effectLst/>
                <a:latin typeface="inherit"/>
              </a:rPr>
              <a:t>concatenate([output_tensor_1,output_tensor_2]) </a:t>
            </a:r>
            <a:r>
              <a:rPr lang="en-US" altLang="ko-KR" b="0" i="0" dirty="0">
                <a:solidFill>
                  <a:srgbClr val="3D4444"/>
                </a:solidFill>
                <a:effectLst/>
                <a:latin typeface="se-nanumgothic"/>
              </a:rPr>
              <a:t>- 2 </a:t>
            </a:r>
            <a:r>
              <a:rPr lang="ko-KR" altLang="en-US" b="0" i="0" dirty="0">
                <a:solidFill>
                  <a:srgbClr val="3D4444"/>
                </a:solidFill>
                <a:effectLst/>
                <a:latin typeface="se-nanumgothic"/>
              </a:rPr>
              <a:t>모델을 이어서 붙이기</a:t>
            </a:r>
            <a:endParaRPr lang="en-US" altLang="ko-KR" b="0" i="0" dirty="0">
              <a:solidFill>
                <a:srgbClr val="3D4444"/>
              </a:solidFill>
              <a:effectLst/>
              <a:latin typeface="se-nanumgothic"/>
            </a:endParaRPr>
          </a:p>
          <a:p>
            <a:pPr algn="l" fontAlgn="base"/>
            <a:endParaRPr lang="en-US" altLang="ko-KR" dirty="0">
              <a:solidFill>
                <a:srgbClr val="3D4444"/>
              </a:solidFill>
              <a:latin typeface="se-nanumgothic"/>
            </a:endParaRPr>
          </a:p>
          <a:p>
            <a:pPr algn="l" fontAlgn="base"/>
            <a:r>
              <a:rPr lang="ko-KR" altLang="en-US" dirty="0">
                <a:solidFill>
                  <a:srgbClr val="3D4444"/>
                </a:solidFill>
              </a:rPr>
              <a:t>이 외에도 </a:t>
            </a:r>
            <a:r>
              <a:rPr lang="en-US" altLang="ko-KR" dirty="0" err="1">
                <a:solidFill>
                  <a:srgbClr val="3D4444"/>
                </a:solidFill>
              </a:rPr>
              <a:t>keras.layers.add</a:t>
            </a:r>
            <a:r>
              <a:rPr lang="en-US" altLang="ko-KR" dirty="0">
                <a:solidFill>
                  <a:srgbClr val="3D4444"/>
                </a:solidFill>
              </a:rPr>
              <a:t> </a:t>
            </a:r>
            <a:r>
              <a:rPr lang="ko-KR" altLang="en-US" dirty="0">
                <a:solidFill>
                  <a:srgbClr val="3D4444"/>
                </a:solidFill>
              </a:rPr>
              <a:t>등의 방법 있음</a:t>
            </a:r>
            <a:endParaRPr lang="en-US" altLang="ko-KR" dirty="0">
              <a:solidFill>
                <a:srgbClr val="3D4444"/>
              </a:solidFill>
            </a:endParaRPr>
          </a:p>
          <a:p>
            <a:pPr algn="l" fontAlgn="base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4421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8.3.1</a:t>
            </a:r>
            <a:r>
              <a:rPr lang="ko-KR" altLang="en-US" dirty="0" err="1"/>
              <a:t>콘텐츠</a:t>
            </a:r>
            <a:r>
              <a:rPr lang="ko-KR" altLang="en-US" dirty="0"/>
              <a:t> 손실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네트워크의 하위 층의 활성화는 이미지에 관한 국부적인 정보를 담고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네트워크의 상위 층의 활성화 일수록 전역적이고 </a:t>
            </a:r>
            <a:r>
              <a:rPr lang="ko-KR" altLang="en-US" sz="2000" dirty="0" err="1"/>
              <a:t>추성적인</a:t>
            </a:r>
            <a:r>
              <a:rPr lang="ko-KR" altLang="en-US" sz="2000" dirty="0"/>
              <a:t> 정보를 담고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   -&gt; </a:t>
            </a:r>
            <a:r>
              <a:rPr lang="ko-KR" altLang="en-US" sz="2000" dirty="0"/>
              <a:t>이미지를 다른 크기의 </a:t>
            </a:r>
            <a:r>
              <a:rPr lang="ko-KR" altLang="en-US" sz="2000" dirty="0" err="1"/>
              <a:t>콘텐츠로</a:t>
            </a:r>
            <a:r>
              <a:rPr lang="ko-KR" altLang="en-US" sz="2000" dirty="0"/>
              <a:t> 분해한다고 볼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타깃 이미지와 생성된 이미지를 사전 훈련된 </a:t>
            </a:r>
            <a:r>
              <a:rPr lang="ko-KR" altLang="en-US" sz="2000" dirty="0" err="1"/>
              <a:t>컨브넷에</a:t>
            </a:r>
            <a:r>
              <a:rPr lang="ko-KR" altLang="en-US" sz="2000" dirty="0"/>
              <a:t> 주입하여 상위 층의 활성화 계산한다</a:t>
            </a:r>
            <a:r>
              <a:rPr lang="en-US" altLang="ko-KR" sz="2000" dirty="0"/>
              <a:t>.(</a:t>
            </a:r>
            <a:r>
              <a:rPr lang="ko-KR" altLang="en-US" sz="2000" dirty="0"/>
              <a:t>이 두 값 사이의 </a:t>
            </a:r>
            <a:r>
              <a:rPr lang="en-US" altLang="ko-KR" sz="2000" dirty="0"/>
              <a:t>L2 </a:t>
            </a:r>
            <a:r>
              <a:rPr lang="ko-KR" altLang="en-US" sz="2000" dirty="0"/>
              <a:t>노름이 </a:t>
            </a:r>
            <a:r>
              <a:rPr lang="ko-KR" altLang="en-US" sz="2000" dirty="0" err="1"/>
              <a:t>콘텐츠</a:t>
            </a:r>
            <a:r>
              <a:rPr lang="ko-KR" altLang="en-US" sz="2000" dirty="0"/>
              <a:t> 손실로 사용하기 좋다</a:t>
            </a:r>
            <a:r>
              <a:rPr lang="en-US" altLang="ko-KR" sz="2000" dirty="0"/>
              <a:t>.)</a:t>
            </a:r>
          </a:p>
          <a:p>
            <a:r>
              <a:rPr lang="ko-KR" altLang="en-US" sz="2000" dirty="0"/>
              <a:t>상위 층에서 보았을 때 생성된 이미지와 원본 이미지를 비슷하게 만들 것이다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컨브넷의</a:t>
            </a:r>
            <a:r>
              <a:rPr lang="ko-KR" altLang="en-US" sz="2000" dirty="0"/>
              <a:t> 상위 층에서 보는 것이 입력 이미지의 </a:t>
            </a:r>
            <a:r>
              <a:rPr lang="ko-KR" altLang="en-US" sz="2000" dirty="0" err="1"/>
              <a:t>콘텐츠라고</a:t>
            </a:r>
            <a:r>
              <a:rPr lang="ko-KR" altLang="en-US" sz="2000" dirty="0"/>
              <a:t> 가정하면 이미지의 </a:t>
            </a:r>
            <a:r>
              <a:rPr lang="ko-KR" altLang="en-US" sz="2000" dirty="0" err="1"/>
              <a:t>콘텐츠를</a:t>
            </a:r>
            <a:r>
              <a:rPr lang="ko-KR" altLang="en-US" sz="2000" dirty="0"/>
              <a:t> 보존하는 방법으로 사용할 수 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9123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</a:t>
            </a:r>
            <a:r>
              <a:rPr lang="ko-KR" altLang="en-US" dirty="0"/>
              <a:t>스타일 손실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하나의 </a:t>
            </a:r>
            <a:r>
              <a:rPr lang="ko-KR" altLang="en-US" sz="2000" dirty="0" err="1"/>
              <a:t>상위층만</a:t>
            </a:r>
            <a:r>
              <a:rPr lang="ko-KR" altLang="en-US" sz="2000" dirty="0"/>
              <a:t> 사용하는 </a:t>
            </a:r>
            <a:r>
              <a:rPr lang="ko-KR" altLang="en-US" sz="2000" dirty="0" err="1"/>
              <a:t>콘텐츠</a:t>
            </a:r>
            <a:r>
              <a:rPr lang="ko-KR" altLang="en-US" sz="2000" dirty="0"/>
              <a:t> 손실과 다르게 </a:t>
            </a:r>
            <a:r>
              <a:rPr lang="ko-KR" altLang="en-US" sz="2000" dirty="0" err="1"/>
              <a:t>컨브넷의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여러층을</a:t>
            </a:r>
            <a:r>
              <a:rPr lang="ko-KR" altLang="en-US" sz="2000" dirty="0"/>
              <a:t> 사용한다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활성화 출력의 </a:t>
            </a:r>
            <a:r>
              <a:rPr lang="ko-KR" altLang="en-US" sz="2000" b="1" u="sng" dirty="0"/>
              <a:t>그람 행렬</a:t>
            </a:r>
            <a:r>
              <a:rPr lang="ko-KR" altLang="en-US" sz="2000" dirty="0"/>
              <a:t>을 스타일 손실로 사용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- </a:t>
            </a:r>
            <a:r>
              <a:rPr lang="ko-KR" altLang="en-US" sz="2000" dirty="0"/>
              <a:t>그람 행렬은 특성 </a:t>
            </a:r>
            <a:r>
              <a:rPr lang="ko-KR" altLang="en-US" sz="2000" dirty="0" err="1"/>
              <a:t>맵들의</a:t>
            </a:r>
            <a:r>
              <a:rPr lang="ko-KR" altLang="en-US" sz="2000" dirty="0"/>
              <a:t> 내적이다</a:t>
            </a:r>
            <a:r>
              <a:rPr lang="en-US" altLang="ko-KR" sz="2000" dirty="0"/>
              <a:t>. </a:t>
            </a:r>
            <a:r>
              <a:rPr lang="ko-KR" altLang="en-US" sz="2000" dirty="0"/>
              <a:t>내적은 층의 특성 사이에 있는 상관관계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4530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 err="1"/>
              <a:t>케라스에서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r>
              <a:rPr lang="ko-KR" altLang="en-US" dirty="0"/>
              <a:t>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VGG19 </a:t>
            </a:r>
            <a:r>
              <a:rPr lang="ko-KR" altLang="en-US" sz="2000" dirty="0"/>
              <a:t>네트워크 사용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스타일 참조</a:t>
            </a:r>
            <a:r>
              <a:rPr lang="en-US" altLang="ko-KR" sz="2000" dirty="0"/>
              <a:t> </a:t>
            </a:r>
            <a:r>
              <a:rPr lang="ko-KR" altLang="en-US" sz="2000" dirty="0"/>
              <a:t>이미지</a:t>
            </a:r>
            <a:r>
              <a:rPr lang="en-US" altLang="ko-KR" sz="2000" dirty="0"/>
              <a:t>, </a:t>
            </a:r>
            <a:r>
              <a:rPr lang="ko-KR" altLang="en-US" sz="2000" dirty="0"/>
              <a:t>타깃 이미지</a:t>
            </a:r>
            <a:r>
              <a:rPr lang="en-US" altLang="ko-KR" sz="2000" dirty="0"/>
              <a:t>, </a:t>
            </a:r>
            <a:r>
              <a:rPr lang="ko-KR" altLang="en-US" sz="2000" dirty="0"/>
              <a:t>생성된 이미지를 위해</a:t>
            </a:r>
            <a:r>
              <a:rPr lang="en-US" altLang="ko-KR" sz="2000" dirty="0"/>
              <a:t> VGG19</a:t>
            </a:r>
            <a:r>
              <a:rPr lang="ko-KR" altLang="en-US" sz="2000" dirty="0"/>
              <a:t>의 층 </a:t>
            </a:r>
            <a:r>
              <a:rPr lang="ko-KR" altLang="en-US" sz="2000" dirty="0" err="1"/>
              <a:t>활성화를동시에</a:t>
            </a:r>
            <a:r>
              <a:rPr lang="ko-KR" altLang="en-US" sz="2000" dirty="0"/>
              <a:t> 계산하는 네트워크 설정한다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세 이미지에서 계산한 층 활성화를 사용하여 앞서 설명한 손실 함수를 정의 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손실 함수를 최소화할 경사 </a:t>
            </a:r>
            <a:r>
              <a:rPr lang="ko-KR" altLang="en-US" sz="2000" dirty="0" err="1"/>
              <a:t>하강법</a:t>
            </a:r>
            <a:r>
              <a:rPr lang="ko-KR" altLang="en-US" sz="2000" dirty="0"/>
              <a:t> 과정을 설정한다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75492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 err="1"/>
              <a:t>케라스에서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r>
              <a:rPr lang="ko-KR" altLang="en-US" dirty="0"/>
              <a:t> 구현하기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변수 </a:t>
            </a:r>
            <a:r>
              <a:rPr lang="ko-KR" altLang="en-US" sz="2000" dirty="0" err="1"/>
              <a:t>초깃값</a:t>
            </a:r>
            <a:r>
              <a:rPr lang="ko-KR" altLang="en-US" sz="2000" dirty="0"/>
              <a:t> 정의하기</a:t>
            </a:r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2914650"/>
            <a:ext cx="64865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51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 err="1"/>
              <a:t>케라스에서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r>
              <a:rPr lang="ko-KR" altLang="en-US" dirty="0"/>
              <a:t> 구현하기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VGG19 </a:t>
            </a:r>
            <a:r>
              <a:rPr lang="ko-KR" altLang="en-US" sz="2000" dirty="0" err="1"/>
              <a:t>컨브넷에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입출력할</a:t>
            </a:r>
            <a:r>
              <a:rPr lang="ko-KR" altLang="en-US" sz="2000" dirty="0"/>
              <a:t> 이미지의 로드</a:t>
            </a:r>
            <a:r>
              <a:rPr lang="en-US" altLang="ko-KR" sz="2000" dirty="0"/>
              <a:t>, </a:t>
            </a:r>
            <a:r>
              <a:rPr lang="ko-KR" altLang="en-US" sz="2000" dirty="0"/>
              <a:t>전처리</a:t>
            </a:r>
            <a:r>
              <a:rPr lang="en-US" altLang="ko-KR" sz="2000" dirty="0"/>
              <a:t>, </a:t>
            </a:r>
            <a:r>
              <a:rPr lang="ko-KR" altLang="en-US" sz="2000" dirty="0"/>
              <a:t>사후 처리를 위해 유틸리티 함수를 정의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58" y="3088060"/>
            <a:ext cx="4867835" cy="30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45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 err="1"/>
              <a:t>케라스에서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r>
              <a:rPr lang="ko-KR" altLang="en-US" dirty="0"/>
              <a:t> 구현하기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사전 훈련된 </a:t>
            </a:r>
            <a:r>
              <a:rPr lang="en-US" altLang="ko-KR" sz="2000" dirty="0"/>
              <a:t>VGG19 </a:t>
            </a:r>
            <a:r>
              <a:rPr lang="ko-KR" altLang="en-US" sz="2000" dirty="0"/>
              <a:t>네트워크를 로딩하고 </a:t>
            </a:r>
            <a:r>
              <a:rPr lang="en-US" altLang="ko-KR" sz="2000" dirty="0"/>
              <a:t>3</a:t>
            </a:r>
            <a:r>
              <a:rPr lang="ko-KR" altLang="en-US" sz="2000" dirty="0"/>
              <a:t>개 이미지에 적용하기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92" y="2828084"/>
            <a:ext cx="5425049" cy="346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49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 err="1"/>
              <a:t>케라스에서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r>
              <a:rPr lang="ko-KR" altLang="en-US" dirty="0"/>
              <a:t> 구현하기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콘텐츠</a:t>
            </a:r>
            <a:r>
              <a:rPr lang="ko-KR" altLang="en-US" sz="2000" dirty="0"/>
              <a:t> 손실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스타일 손실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66" y="2609675"/>
            <a:ext cx="4514850" cy="533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401" y="3994877"/>
            <a:ext cx="5024998" cy="19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974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 err="1"/>
              <a:t>케라스에서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r>
              <a:rPr lang="ko-KR" altLang="en-US" dirty="0"/>
              <a:t> 구현하기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총 변위 손실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95" y="2917451"/>
            <a:ext cx="72961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795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 err="1"/>
              <a:t>케라스에서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r>
              <a:rPr lang="ko-KR" altLang="en-US" dirty="0"/>
              <a:t> 구현하기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최소화할 최종 손실 정의하기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60" y="2015732"/>
            <a:ext cx="5190566" cy="39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 err="1"/>
              <a:t>케라스에서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r>
              <a:rPr lang="ko-KR" altLang="en-US" dirty="0"/>
              <a:t> 구현하기</a:t>
            </a:r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경사 </a:t>
            </a:r>
            <a:r>
              <a:rPr lang="ko-KR" altLang="en-US" sz="2000" dirty="0" err="1"/>
              <a:t>하강법</a:t>
            </a:r>
            <a:r>
              <a:rPr lang="ko-KR" altLang="en-US" sz="2000" dirty="0"/>
              <a:t> 단계 설정하기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91229"/>
            <a:ext cx="4419600" cy="40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1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EAF379-EA5A-4D1E-B8AE-64F7EB2F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738505"/>
            <a:ext cx="7696200" cy="4324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BA162-1477-46D0-AF85-E6C9D29AA839}"/>
              </a:ext>
            </a:extLst>
          </p:cNvPr>
          <p:cNvSpPr txBox="1"/>
          <p:nvPr/>
        </p:nvSpPr>
        <p:spPr>
          <a:xfrm>
            <a:off x="8229600" y="2011680"/>
            <a:ext cx="3759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np.random.randint</a:t>
            </a:r>
            <a:r>
              <a:rPr lang="en-US" altLang="ko-KR" dirty="0"/>
              <a:t>(</a:t>
            </a:r>
            <a:r>
              <a:rPr lang="en-US" altLang="ko-KR" dirty="0" err="1"/>
              <a:t>x,y,size</a:t>
            </a:r>
            <a:r>
              <a:rPr lang="en-US" altLang="ko-KR" dirty="0"/>
              <a:t>=(</a:t>
            </a:r>
            <a:r>
              <a:rPr lang="en-US" altLang="ko-KR" dirty="0" err="1"/>
              <a:t>I,j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i~y</a:t>
            </a:r>
            <a:r>
              <a:rPr lang="ko-KR" altLang="en-US" dirty="0"/>
              <a:t>까지의 정수를 </a:t>
            </a:r>
            <a:r>
              <a:rPr lang="en-US" altLang="ko-KR" dirty="0"/>
              <a:t>I </a:t>
            </a:r>
            <a:r>
              <a:rPr lang="ko-KR" altLang="en-US" dirty="0"/>
              <a:t>행 </a:t>
            </a:r>
            <a:r>
              <a:rPr lang="en-US" altLang="ko-KR" dirty="0"/>
              <a:t>j </a:t>
            </a:r>
            <a:r>
              <a:rPr lang="ko-KR" altLang="en-US" dirty="0"/>
              <a:t>열 만큼 만들겠다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넘파이</a:t>
            </a:r>
            <a:r>
              <a:rPr lang="ko-KR" altLang="en-US" dirty="0"/>
              <a:t> 배열의 리스트를 주입하는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넘파이</a:t>
            </a:r>
            <a:r>
              <a:rPr lang="ko-KR" altLang="en-US" dirty="0"/>
              <a:t> 배열로 이루어진 </a:t>
            </a:r>
            <a:r>
              <a:rPr lang="ko-KR" altLang="en-US" dirty="0" err="1"/>
              <a:t>딕셔너리</a:t>
            </a:r>
            <a:r>
              <a:rPr lang="ko-KR" altLang="en-US" dirty="0"/>
              <a:t> 모델의 입력으로 주입하는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9834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 err="1"/>
              <a:t>케라스에서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dirty="0"/>
              <a:t> 스타일 </a:t>
            </a:r>
            <a:r>
              <a:rPr lang="ko-KR" altLang="en-US" dirty="0" err="1"/>
              <a:t>트랜스퍼</a:t>
            </a:r>
            <a:r>
              <a:rPr lang="ko-KR" altLang="en-US" dirty="0"/>
              <a:t> 구현하기</a:t>
            </a:r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스타일 </a:t>
            </a:r>
            <a:r>
              <a:rPr lang="ko-KR" altLang="en-US" sz="2000" dirty="0" err="1"/>
              <a:t>트랜스퍼</a:t>
            </a:r>
            <a:r>
              <a:rPr lang="ko-KR" altLang="en-US" sz="2000" dirty="0"/>
              <a:t> 반복 루프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23" y="2452433"/>
            <a:ext cx="5629835" cy="3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901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21859"/>
            <a:ext cx="5213718" cy="17481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509246"/>
            <a:ext cx="5213718" cy="18198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080" y="3364006"/>
            <a:ext cx="5275850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8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변이형 오토인코더를 사용한 이미지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이미지의 잠재 공간에서 </a:t>
            </a:r>
            <a:r>
              <a:rPr lang="ko-KR" altLang="en-US" sz="2000" dirty="0" err="1"/>
              <a:t>샘플링해서</a:t>
            </a:r>
            <a:r>
              <a:rPr lang="ko-KR" altLang="en-US" sz="2000" dirty="0"/>
              <a:t> 완전히 새로운 이미지나 기존 이미지를 변형하는 방식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주요 기법 </a:t>
            </a:r>
            <a:r>
              <a:rPr lang="en-US" altLang="ko-KR" sz="2000" dirty="0"/>
              <a:t>: </a:t>
            </a:r>
            <a:r>
              <a:rPr lang="ko-KR" altLang="en-US" sz="2000" dirty="0"/>
              <a:t>변이형 오토 인코더</a:t>
            </a:r>
            <a:r>
              <a:rPr lang="en-US" altLang="ko-KR" sz="2000" dirty="0"/>
              <a:t>(VAE), </a:t>
            </a:r>
            <a:r>
              <a:rPr lang="ko-KR" altLang="en-US" sz="2000" dirty="0"/>
              <a:t>적대적 생성 네트워크</a:t>
            </a:r>
            <a:r>
              <a:rPr lang="en-US" altLang="ko-KR" sz="2000" dirty="0"/>
              <a:t>(GAN)</a:t>
            </a:r>
          </a:p>
          <a:p>
            <a:pPr marL="0" indent="0">
              <a:buNone/>
            </a:pPr>
            <a:r>
              <a:rPr lang="en-US" altLang="ko-KR" sz="2000" dirty="0"/>
              <a:t>      - VAE</a:t>
            </a:r>
            <a:r>
              <a:rPr lang="ko-KR" altLang="en-US" sz="2000" dirty="0"/>
              <a:t>와 </a:t>
            </a:r>
            <a:r>
              <a:rPr lang="en-US" altLang="ko-KR" sz="2000" dirty="0"/>
              <a:t>GAN</a:t>
            </a:r>
            <a:r>
              <a:rPr lang="ko-KR" altLang="en-US" sz="2000" dirty="0"/>
              <a:t>을 사용하여 소리</a:t>
            </a:r>
            <a:r>
              <a:rPr lang="en-US" altLang="ko-KR" sz="2000" dirty="0"/>
              <a:t>, </a:t>
            </a:r>
            <a:r>
              <a:rPr lang="ko-KR" altLang="en-US" sz="2000" dirty="0"/>
              <a:t>음악</a:t>
            </a:r>
            <a:r>
              <a:rPr lang="en-US" altLang="ko-KR" sz="2000" dirty="0"/>
              <a:t> </a:t>
            </a:r>
            <a:r>
              <a:rPr lang="ko-KR" altLang="en-US" sz="2000" dirty="0"/>
              <a:t>또는 텍스트의 잠재 공간을 만들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4377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8.4.1 </a:t>
            </a:r>
            <a:r>
              <a:rPr lang="ko-KR" altLang="en-US" dirty="0"/>
              <a:t>이미지의 잠재 공간에서 샘플링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이미지 생성의 핵심 아이디어는 각 포인트가 실제와 같은 이미지로 </a:t>
            </a:r>
            <a:r>
              <a:rPr lang="ko-KR" altLang="en-US" sz="2000" dirty="0" err="1"/>
              <a:t>매핑될</a:t>
            </a:r>
            <a:r>
              <a:rPr lang="ko-KR" altLang="en-US" sz="2000" dirty="0"/>
              <a:t> 수 있는 </a:t>
            </a:r>
            <a:r>
              <a:rPr lang="ko-KR" altLang="en-US" sz="2000" u="sng" dirty="0" err="1"/>
              <a:t>저차원</a:t>
            </a:r>
            <a:r>
              <a:rPr lang="ko-KR" altLang="en-US" sz="2000" u="sng" dirty="0"/>
              <a:t> 잠재 공간의 표현을 만드는 것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잠재 공간의 한 포인트를 입력으로 받아 이미지를 출력하는 모듈은 아래와 같다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   - GAN</a:t>
            </a:r>
            <a:r>
              <a:rPr lang="ko-KR" altLang="en-US" sz="2000" dirty="0"/>
              <a:t>에서는  </a:t>
            </a:r>
            <a:r>
              <a:rPr lang="ko-KR" altLang="en-US" sz="2000" b="1" u="sng" dirty="0" err="1"/>
              <a:t>생성자</a:t>
            </a:r>
            <a:r>
              <a:rPr lang="en-US" altLang="ko-KR" sz="2000" dirty="0"/>
              <a:t> / VAE</a:t>
            </a:r>
            <a:r>
              <a:rPr lang="ko-KR" altLang="en-US" sz="2000" dirty="0"/>
              <a:t>에서는 </a:t>
            </a:r>
            <a:r>
              <a:rPr lang="ko-KR" altLang="en-US" sz="2000" b="1" u="sng" dirty="0" err="1"/>
              <a:t>디코더</a:t>
            </a:r>
            <a:endParaRPr lang="en-US" altLang="ko-KR" sz="2000" b="1" u="sng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잠재 공간이 만들어지면 포인트 하나를 무작위로 </a:t>
            </a:r>
            <a:r>
              <a:rPr lang="ko-KR" altLang="en-US" sz="2000" dirty="0" err="1"/>
              <a:t>샘플링할</a:t>
            </a:r>
            <a:r>
              <a:rPr lang="ko-KR" altLang="en-US" sz="2000" dirty="0"/>
              <a:t>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이미지 공간으로 </a:t>
            </a:r>
            <a:r>
              <a:rPr lang="ko-KR" altLang="en-US" sz="2000" dirty="0" err="1"/>
              <a:t>매핑하여</a:t>
            </a:r>
            <a:r>
              <a:rPr lang="ko-KR" altLang="en-US" sz="2000" dirty="0"/>
              <a:t> 이전에 본 적 없는 이미지를 생성한다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098862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8.4.2 </a:t>
            </a:r>
            <a:r>
              <a:rPr lang="ko-KR" altLang="en-US" dirty="0"/>
              <a:t>이미지 변형을 위한 개념 벡터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잠재 공간이나 </a:t>
            </a:r>
            <a:r>
              <a:rPr lang="ko-KR" altLang="en-US" sz="2000" dirty="0" err="1"/>
              <a:t>임베딩</a:t>
            </a:r>
            <a:r>
              <a:rPr lang="ko-KR" altLang="en-US" sz="2000" dirty="0"/>
              <a:t> 공간이 주어지면 이 공간의 어떤 방향은 원본 데이터의 흥미로운 변화를 </a:t>
            </a:r>
            <a:r>
              <a:rPr lang="ko-KR" altLang="en-US" sz="2000" dirty="0" err="1"/>
              <a:t>인코딩한</a:t>
            </a:r>
            <a:r>
              <a:rPr lang="ko-KR" altLang="en-US" sz="2000" dirty="0"/>
              <a:t> 축일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Ex) </a:t>
            </a:r>
            <a:r>
              <a:rPr lang="ko-KR" altLang="en-US" sz="2000" dirty="0"/>
              <a:t>얼굴 이미지에 대한 잠재 공간에 웃음 벡터가 있을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34" y="3693459"/>
            <a:ext cx="5976305" cy="20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771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8.4.3 </a:t>
            </a:r>
            <a:r>
              <a:rPr lang="ko-KR" altLang="en-US" dirty="0"/>
              <a:t>변이형 오토 인코더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변이형 오토인코더는 생성 모델의 한 종류이고 개념 벡터를 사용하여 이미지를 변형하는데 아주 적절하다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오토인코더 </a:t>
            </a:r>
            <a:r>
              <a:rPr lang="en-US" altLang="ko-KR" sz="2000" dirty="0"/>
              <a:t>vs </a:t>
            </a:r>
            <a:r>
              <a:rPr lang="ko-KR" altLang="en-US" sz="2000" dirty="0"/>
              <a:t>변이형 오토인코더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1) </a:t>
            </a:r>
            <a:r>
              <a:rPr lang="ko-KR" altLang="en-US" sz="2000" dirty="0"/>
              <a:t>오토인코더 </a:t>
            </a:r>
            <a:r>
              <a:rPr lang="en-US" altLang="ko-KR" sz="2000" dirty="0"/>
              <a:t>: </a:t>
            </a:r>
            <a:r>
              <a:rPr lang="ko-KR" altLang="en-US" sz="2000" dirty="0"/>
              <a:t>입력을 </a:t>
            </a:r>
            <a:r>
              <a:rPr lang="ko-KR" altLang="en-US" sz="2000" dirty="0" err="1"/>
              <a:t>저차원</a:t>
            </a:r>
            <a:r>
              <a:rPr lang="ko-KR" altLang="en-US" sz="2000" dirty="0"/>
              <a:t> 잠재 공간으로 </a:t>
            </a:r>
            <a:r>
              <a:rPr lang="ko-KR" altLang="en-US" sz="2000" dirty="0" err="1"/>
              <a:t>인코딩한</a:t>
            </a:r>
            <a:r>
              <a:rPr lang="ko-KR" altLang="en-US" sz="2000" dirty="0"/>
              <a:t> 후 </a:t>
            </a:r>
            <a:r>
              <a:rPr lang="ko-KR" altLang="en-US" sz="2000" dirty="0" err="1"/>
              <a:t>디코딩하여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</a:t>
            </a:r>
            <a:r>
              <a:rPr lang="ko-KR" altLang="en-US" sz="2000" dirty="0"/>
              <a:t>복원하는 네트워크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2) </a:t>
            </a:r>
            <a:r>
              <a:rPr lang="ko-KR" altLang="en-US" sz="2000" dirty="0"/>
              <a:t>변이형 오토인코더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딥러닝과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베이즈</a:t>
            </a:r>
            <a:r>
              <a:rPr lang="ko-KR" altLang="en-US" sz="2000" dirty="0"/>
              <a:t> 추론의 아이디어를 혼합한 오토인코더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97608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8.4.3 </a:t>
            </a:r>
            <a:r>
              <a:rPr lang="ko-KR" altLang="en-US" dirty="0"/>
              <a:t>변이형 오토 인코더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9672918" cy="35814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VAE</a:t>
            </a:r>
            <a:r>
              <a:rPr lang="ko-KR" altLang="en-US" sz="2000" dirty="0"/>
              <a:t>는 오토인코더에 약간의 </a:t>
            </a:r>
            <a:r>
              <a:rPr lang="ko-KR" altLang="en-US" sz="2000" b="1" u="sng" dirty="0"/>
              <a:t>통계 기법</a:t>
            </a:r>
            <a:r>
              <a:rPr lang="ko-KR" altLang="en-US" sz="2000" dirty="0"/>
              <a:t>을 추가</a:t>
            </a:r>
            <a:endParaRPr lang="en-US" altLang="ko-KR" sz="2000" dirty="0"/>
          </a:p>
          <a:p>
            <a:r>
              <a:rPr lang="en-US" altLang="ko-KR" sz="2000" dirty="0"/>
              <a:t>VAE</a:t>
            </a:r>
            <a:r>
              <a:rPr lang="ko-KR" altLang="en-US" sz="2000" dirty="0"/>
              <a:t>는 </a:t>
            </a:r>
            <a:r>
              <a:rPr lang="ko-KR" altLang="en-US" sz="2000" b="1" u="sng" dirty="0"/>
              <a:t>평균</a:t>
            </a:r>
            <a:r>
              <a:rPr lang="ko-KR" altLang="en-US" sz="2000" u="sng" dirty="0"/>
              <a:t>과 </a:t>
            </a:r>
            <a:r>
              <a:rPr lang="ko-KR" altLang="en-US" sz="2000" b="1" u="sng" dirty="0"/>
              <a:t>분산</a:t>
            </a:r>
            <a:r>
              <a:rPr lang="ko-KR" altLang="en-US" sz="2000" u="sng" dirty="0"/>
              <a:t> </a:t>
            </a:r>
            <a:r>
              <a:rPr lang="ko-KR" altLang="en-US" sz="2000" dirty="0" err="1"/>
              <a:t>파라미터를</a:t>
            </a:r>
            <a:r>
              <a:rPr lang="ko-KR" altLang="en-US" sz="2000" dirty="0"/>
              <a:t> 사용하여 이 분포에서 무작위로 하나의 샘플 추출</a:t>
            </a:r>
            <a:endParaRPr lang="en-US" altLang="ko-KR" sz="2000" dirty="0"/>
          </a:p>
          <a:p>
            <a:r>
              <a:rPr lang="en-US" altLang="ko-KR" sz="2000" dirty="0"/>
              <a:t>VAE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파라미터는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손실 함수로 훈련한다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  - </a:t>
            </a:r>
            <a:r>
              <a:rPr lang="ko-KR" altLang="en-US" sz="2000" dirty="0" err="1"/>
              <a:t>디코딩된</a:t>
            </a:r>
            <a:r>
              <a:rPr lang="ko-KR" altLang="en-US" sz="2000" dirty="0"/>
              <a:t> 샘플이 원본입력과 동일하도록 만드는 </a:t>
            </a:r>
            <a:r>
              <a:rPr lang="ko-KR" altLang="en-US" sz="2000" b="1" dirty="0"/>
              <a:t>재구성 손실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- </a:t>
            </a:r>
            <a:r>
              <a:rPr lang="ko-KR" altLang="en-US" sz="2000" dirty="0"/>
              <a:t>잠재 공간을 잘 형성하고 훈련 데이터에 </a:t>
            </a:r>
            <a:r>
              <a:rPr lang="ko-KR" altLang="en-US" sz="2000" dirty="0" err="1"/>
              <a:t>과적합을</a:t>
            </a:r>
            <a:r>
              <a:rPr lang="ko-KR" altLang="en-US" sz="2000" dirty="0"/>
              <a:t> 줄이는 </a:t>
            </a:r>
            <a:r>
              <a:rPr lang="ko-KR" altLang="en-US" sz="2000" b="1" dirty="0"/>
              <a:t>규제 손실</a:t>
            </a:r>
            <a:endParaRPr lang="en-US" altLang="ko-KR" sz="2000" b="1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26" y="4373185"/>
            <a:ext cx="4864170" cy="225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902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8.4.3 </a:t>
            </a:r>
            <a:r>
              <a:rPr lang="ko-KR" altLang="en-US" dirty="0"/>
              <a:t>변이형 오토 인코더 구현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입력 이미지 </a:t>
            </a:r>
            <a:r>
              <a:rPr lang="en-US" altLang="ko-KR" sz="2000" dirty="0"/>
              <a:t>x</a:t>
            </a:r>
            <a:r>
              <a:rPr lang="ko-KR" altLang="en-US" sz="2000" dirty="0"/>
              <a:t>를 벡터 </a:t>
            </a:r>
            <a:r>
              <a:rPr lang="en-US" altLang="ko-KR" sz="2000" dirty="0" err="1"/>
              <a:t>z_mean</a:t>
            </a:r>
            <a:r>
              <a:rPr lang="ko-KR" altLang="en-US" sz="2000" dirty="0"/>
              <a:t>과 </a:t>
            </a:r>
            <a:r>
              <a:rPr lang="en-US" altLang="ko-KR" sz="2000" dirty="0" err="1"/>
              <a:t>z_log_var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매핑하는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컨브넷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39" y="2429434"/>
            <a:ext cx="4986455" cy="400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944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8.4.3 </a:t>
            </a:r>
            <a:r>
              <a:rPr lang="ko-KR" altLang="en-US" dirty="0"/>
              <a:t>변이형 오토 인코더 구현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z_mean</a:t>
            </a:r>
            <a:r>
              <a:rPr lang="ko-KR" altLang="en-US" sz="2000" dirty="0"/>
              <a:t>과 </a:t>
            </a:r>
            <a:r>
              <a:rPr lang="en-US" altLang="ko-KR" sz="2000" dirty="0" err="1"/>
              <a:t>z_log_var</a:t>
            </a:r>
            <a:r>
              <a:rPr lang="ko-KR" altLang="en-US" sz="2000" dirty="0"/>
              <a:t>를 사용하는 잠재 공간 샘플링 함수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94" y="2681288"/>
            <a:ext cx="60674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392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8.4.3 </a:t>
            </a:r>
            <a:r>
              <a:rPr lang="ko-KR" altLang="en-US" dirty="0"/>
              <a:t>변이형 오토 인코더 구현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디코더</a:t>
            </a:r>
            <a:r>
              <a:rPr lang="ko-KR" altLang="en-US" sz="2000" dirty="0"/>
              <a:t>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88" y="2824680"/>
            <a:ext cx="6214783" cy="378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F68E4-8FF9-4155-9680-A3BBC7D9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7.1.3 </a:t>
            </a:r>
            <a:r>
              <a:rPr lang="ko-KR" altLang="en-US" dirty="0"/>
              <a:t>다중 출력 모델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5D340-B788-4B67-8401-E4962785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430289" cy="3450613"/>
          </a:xfrm>
        </p:spPr>
        <p:txBody>
          <a:bodyPr/>
          <a:lstStyle/>
          <a:p>
            <a:r>
              <a:rPr lang="ko-KR" altLang="en-US" dirty="0"/>
              <a:t>데이터에 있는 여러 속성을 동시에 예측하는 네트워크</a:t>
            </a:r>
            <a:endParaRPr lang="en-US" altLang="ko-KR" dirty="0"/>
          </a:p>
          <a:p>
            <a:r>
              <a:rPr lang="ko-KR" altLang="en-US" dirty="0"/>
              <a:t>예를 들어 소셜 미디어에서 익명 사용자의 포스트를 입력으로 받아 그 사람의 나이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소득 수준 등을 예측함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1F3AD4-D1E7-41C9-8A71-030D78A85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853754"/>
            <a:ext cx="4744720" cy="39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8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8.4.3 </a:t>
            </a:r>
            <a:r>
              <a:rPr lang="ko-KR" altLang="en-US" dirty="0"/>
              <a:t>변이형 오토 인코더 구현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VAE </a:t>
            </a:r>
            <a:r>
              <a:rPr lang="ko-KR" altLang="en-US" sz="2000" dirty="0"/>
              <a:t>손실을 계산하기 위한 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88" y="2764577"/>
            <a:ext cx="5750859" cy="34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02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8.4.3 </a:t>
            </a:r>
            <a:r>
              <a:rPr lang="ko-KR" altLang="en-US" dirty="0"/>
              <a:t>변이형 오토 인코더 구현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VAE </a:t>
            </a:r>
            <a:r>
              <a:rPr lang="ko-KR" altLang="en-US" sz="2000" dirty="0"/>
              <a:t>훈련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80" y="2823883"/>
            <a:ext cx="4842061" cy="35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574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8.4.3 </a:t>
            </a:r>
            <a:r>
              <a:rPr lang="ko-KR" altLang="en-US" dirty="0"/>
              <a:t>변이형 오토 인코더 구현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2D </a:t>
            </a:r>
            <a:r>
              <a:rPr lang="ko-KR" altLang="en-US" sz="2000" dirty="0"/>
              <a:t>잠재 공간에서 포인트 </a:t>
            </a:r>
            <a:r>
              <a:rPr lang="ko-KR" altLang="en-US" sz="2000" dirty="0" err="1"/>
              <a:t>그리드를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샘플링하여</a:t>
            </a:r>
            <a:r>
              <a:rPr lang="ko-KR" altLang="en-US" sz="2000" dirty="0"/>
              <a:t> 이미지로 </a:t>
            </a:r>
            <a:r>
              <a:rPr lang="ko-KR" altLang="en-US" sz="2000" dirty="0" err="1"/>
              <a:t>디코딩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46" y="2492188"/>
            <a:ext cx="5782074" cy="37503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483" y="2492188"/>
            <a:ext cx="3729317" cy="37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3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82A7F-3A52-4D1B-8B57-942F4D16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적대적 생성 신경망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29C25-CF55-4DB1-89BC-A2C918ED0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/>
              <a:t>적대적 생성 신경망</a:t>
            </a:r>
            <a:r>
              <a:rPr lang="en-US" altLang="ko-KR" b="1" dirty="0"/>
              <a:t>(GAN)</a:t>
            </a:r>
          </a:p>
          <a:p>
            <a:pPr marL="0" indent="0">
              <a:buNone/>
            </a:pPr>
            <a:r>
              <a:rPr lang="en-US" altLang="ko-KR" dirty="0"/>
              <a:t>  GAN</a:t>
            </a:r>
            <a:r>
              <a:rPr lang="ko-KR" altLang="en-US" dirty="0"/>
              <a:t>은 생성된 이미지가 실제 이미지와 통계적으로 거의 구분이 되지 않도록 강제하여 아주 실제 같은 합성 이미지를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GAN</a:t>
            </a:r>
            <a:r>
              <a:rPr lang="ko-KR" altLang="en-US" dirty="0"/>
              <a:t>의 네트워크는 </a:t>
            </a:r>
            <a:r>
              <a:rPr lang="en-US" altLang="ko-KR" dirty="0"/>
              <a:t>2</a:t>
            </a:r>
            <a:r>
              <a:rPr lang="ko-KR" altLang="en-US" dirty="0"/>
              <a:t>개를 가진다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ㄴ</a:t>
            </a:r>
            <a:r>
              <a:rPr lang="ko-KR" altLang="en-US" dirty="0"/>
              <a:t> </a:t>
            </a:r>
            <a:r>
              <a:rPr lang="ko-KR" altLang="en-US" b="1" dirty="0"/>
              <a:t>생성자 네트워크 </a:t>
            </a:r>
            <a:r>
              <a:rPr lang="en-US" altLang="ko-KR" b="1" dirty="0"/>
              <a:t>(generator network)</a:t>
            </a:r>
          </a:p>
          <a:p>
            <a:pPr marL="0" indent="0">
              <a:buNone/>
            </a:pPr>
            <a:r>
              <a:rPr lang="en-US" altLang="ko-KR" dirty="0"/>
              <a:t> : </a:t>
            </a:r>
            <a:r>
              <a:rPr lang="ko-KR" altLang="en-US" sz="1600" dirty="0"/>
              <a:t>랜덤</a:t>
            </a:r>
            <a:r>
              <a:rPr lang="en-US" altLang="ko-KR" sz="1600" dirty="0"/>
              <a:t> </a:t>
            </a:r>
            <a:r>
              <a:rPr lang="ko-KR" altLang="en-US" sz="1600" dirty="0"/>
              <a:t>벡터를</a:t>
            </a:r>
            <a:r>
              <a:rPr lang="en-US" altLang="ko-KR" sz="1600" dirty="0"/>
              <a:t> </a:t>
            </a:r>
            <a:r>
              <a:rPr lang="ko-KR" altLang="en-US" sz="1600" dirty="0"/>
              <a:t>입력 받아 이를 합성된 이미지로 디코딩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dirty="0" err="1"/>
              <a:t>ㄴ</a:t>
            </a:r>
            <a:r>
              <a:rPr lang="ko-KR" altLang="en-US" dirty="0"/>
              <a:t> </a:t>
            </a:r>
            <a:r>
              <a:rPr lang="ko-KR" altLang="en-US" b="1" dirty="0" err="1"/>
              <a:t>판별자</a:t>
            </a:r>
            <a:r>
              <a:rPr lang="ko-KR" altLang="en-US" b="1" dirty="0"/>
              <a:t> 네트워크 </a:t>
            </a:r>
            <a:r>
              <a:rPr lang="en-US" altLang="ko-KR" b="1" dirty="0"/>
              <a:t>(discriminator network)</a:t>
            </a:r>
          </a:p>
          <a:p>
            <a:pPr marL="0" indent="0">
              <a:buNone/>
            </a:pPr>
            <a:r>
              <a:rPr lang="en-US" altLang="ko-KR" dirty="0"/>
              <a:t> : </a:t>
            </a:r>
            <a:r>
              <a:rPr lang="ko-KR" altLang="en-US" sz="1600" dirty="0"/>
              <a:t>이미지를 입력 받아 훈련 세트에서 온 이미지인지</a:t>
            </a:r>
            <a:r>
              <a:rPr lang="en-US" altLang="ko-KR" sz="1600" dirty="0"/>
              <a:t>, </a:t>
            </a:r>
            <a:r>
              <a:rPr lang="ko-KR" altLang="en-US" sz="1600" dirty="0"/>
              <a:t>생성자 네트워크가 만든 이미지인지 판별</a:t>
            </a:r>
            <a:endParaRPr lang="en-US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015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8F3EC-7106-488A-BB1B-ACCA9C70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적대적 생성 신경망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B741DA-9F05-41B2-AB60-42D2C44EC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은 최적화의 </a:t>
            </a:r>
            <a:r>
              <a:rPr lang="ko-KR" altLang="en-US" dirty="0" err="1"/>
              <a:t>최솟갑이</a:t>
            </a:r>
            <a:r>
              <a:rPr lang="ko-KR" altLang="en-US" dirty="0"/>
              <a:t> 고정되지 않은 시스템</a:t>
            </a:r>
            <a:r>
              <a:rPr lang="en-US" altLang="ko-KR" dirty="0"/>
              <a:t>. </a:t>
            </a:r>
            <a:r>
              <a:rPr lang="ko-KR" altLang="en-US" dirty="0"/>
              <a:t>최적화 과정이 최솟값을 찾는 것이 아니라 두 힘 간의 평형점을 찾는 다이나믹 시스템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이유로 </a:t>
            </a:r>
            <a:r>
              <a:rPr lang="en-US" altLang="ko-KR" dirty="0"/>
              <a:t>GAN</a:t>
            </a:r>
            <a:r>
              <a:rPr lang="ko-KR" altLang="en-US" dirty="0"/>
              <a:t>은 훈련하기 어려움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45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CFA0E-E2D1-4499-ABF8-5DE6AA9F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8.5.1 GAN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3B125-3F46-40C5-B0A8-947E4C8E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교재에서는 </a:t>
            </a:r>
            <a:r>
              <a:rPr lang="en-US" altLang="ko-KR" dirty="0"/>
              <a:t>CIFAR10 </a:t>
            </a:r>
            <a:r>
              <a:rPr lang="ko-KR" altLang="en-US" dirty="0"/>
              <a:t>데이터셋의 이미지로 </a:t>
            </a:r>
            <a:r>
              <a:rPr lang="en-US" altLang="ko-KR" dirty="0"/>
              <a:t>GAN</a:t>
            </a:r>
            <a:r>
              <a:rPr lang="ko-KR" altLang="en-US" dirty="0"/>
              <a:t>을 훈련하는 방법이 나와있습니다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CIFAR10 </a:t>
            </a:r>
            <a:r>
              <a:rPr lang="ko-KR" altLang="en-US" dirty="0"/>
              <a:t>데이터셋은 일반적으로 머신 러닝 및 컴퓨터 비전 알고리즘을 훈련시키는데 사용되는 이미지 모음입니다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데이터셋은 </a:t>
            </a:r>
            <a:r>
              <a:rPr lang="en-US" altLang="ko-KR" dirty="0"/>
              <a:t>32x32 </a:t>
            </a:r>
            <a:r>
              <a:rPr lang="ko-KR" altLang="en-US" dirty="0"/>
              <a:t>크기의 </a:t>
            </a:r>
            <a:r>
              <a:rPr lang="en-US" altLang="ko-KR" dirty="0"/>
              <a:t>RGB</a:t>
            </a:r>
            <a:r>
              <a:rPr lang="ko-KR" altLang="en-US" dirty="0"/>
              <a:t>이미지 </a:t>
            </a:r>
            <a:r>
              <a:rPr lang="en-US" altLang="ko-KR" dirty="0"/>
              <a:t>5</a:t>
            </a:r>
            <a:r>
              <a:rPr lang="ko-KR" altLang="en-US" dirty="0"/>
              <a:t>만개로 </a:t>
            </a:r>
            <a:r>
              <a:rPr lang="ko-KR" altLang="en-US" dirty="0" err="1"/>
              <a:t>아루어져</a:t>
            </a:r>
            <a:r>
              <a:rPr lang="ko-KR" altLang="en-US" dirty="0"/>
              <a:t> </a:t>
            </a:r>
            <a:r>
              <a:rPr lang="ko-KR" altLang="en-US" dirty="0" err="1"/>
              <a:t>있꼬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개의 클래스를 가집니다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4184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E7E5F-BB7C-42F9-87B8-11854BBB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8.5.1 GAN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09EDFD-2848-46A8-BF50-F40892E33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GAN </a:t>
            </a:r>
            <a:r>
              <a:rPr lang="ko-KR" altLang="en-US" dirty="0"/>
              <a:t>구조는 다음과 같습니다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ㄴ</a:t>
            </a:r>
            <a:r>
              <a:rPr lang="ko-KR" altLang="en-US" dirty="0"/>
              <a:t> </a:t>
            </a:r>
            <a:r>
              <a:rPr lang="en-US" altLang="ko-KR" dirty="0"/>
              <a:t>generator </a:t>
            </a:r>
            <a:r>
              <a:rPr lang="ko-KR" altLang="en-US" dirty="0"/>
              <a:t>네트워크는 </a:t>
            </a:r>
            <a:r>
              <a:rPr lang="en-US" altLang="ko-KR" dirty="0"/>
              <a:t>(</a:t>
            </a:r>
            <a:r>
              <a:rPr lang="en-US" altLang="ko-KR" dirty="0" err="1"/>
              <a:t>latent_dim</a:t>
            </a:r>
            <a:r>
              <a:rPr lang="en-US" altLang="ko-KR" dirty="0"/>
              <a:t>)</a:t>
            </a:r>
            <a:r>
              <a:rPr lang="ko-KR" altLang="en-US" dirty="0"/>
              <a:t>크기의 벡터를 </a:t>
            </a:r>
            <a:r>
              <a:rPr lang="en-US" altLang="ko-KR" dirty="0"/>
              <a:t>(32,32,3)</a:t>
            </a:r>
            <a:r>
              <a:rPr lang="ko-KR" altLang="en-US" dirty="0"/>
              <a:t>크기의 이미지로 매핑합니다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ㄴ</a:t>
            </a:r>
            <a:r>
              <a:rPr lang="ko-KR" altLang="en-US" dirty="0"/>
              <a:t> </a:t>
            </a:r>
            <a:r>
              <a:rPr lang="en-US" altLang="ko-KR" dirty="0"/>
              <a:t>discriminator </a:t>
            </a:r>
            <a:r>
              <a:rPr lang="ko-KR" altLang="en-US" dirty="0"/>
              <a:t>네트워크는 </a:t>
            </a:r>
            <a:r>
              <a:rPr lang="en-US" altLang="ko-KR" dirty="0"/>
              <a:t>(32,32,3) </a:t>
            </a:r>
            <a:r>
              <a:rPr lang="ko-KR" altLang="en-US" dirty="0"/>
              <a:t>크기의 이미지가 진짜일 확률을 추정하여 이진 값으로 매핑합니다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ㄴ</a:t>
            </a:r>
            <a:r>
              <a:rPr lang="ko-KR" altLang="en-US" dirty="0"/>
              <a:t> 생성자와 판별자를 연결하는 </a:t>
            </a:r>
            <a:r>
              <a:rPr lang="en-US" altLang="ko-KR" dirty="0" err="1"/>
              <a:t>gan</a:t>
            </a:r>
            <a:r>
              <a:rPr lang="en-US" altLang="ko-KR" dirty="0"/>
              <a:t> </a:t>
            </a:r>
            <a:r>
              <a:rPr lang="ko-KR" altLang="en-US" dirty="0"/>
              <a:t>네트워크를 만듭니다</a:t>
            </a:r>
            <a:r>
              <a:rPr lang="en-US" altLang="ko-KR" dirty="0"/>
              <a:t>. </a:t>
            </a:r>
            <a:r>
              <a:rPr lang="en-US" altLang="ko-KR" dirty="0" err="1"/>
              <a:t>gan</a:t>
            </a:r>
            <a:r>
              <a:rPr lang="en-US" altLang="ko-KR" dirty="0"/>
              <a:t>(x)=discriminator(generator(x))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판별자는 생성자가 잠재 공간의 벡터를 디코딩한 것이 얼마나 현실적인지 평가합니다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ㄴ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진짜</a:t>
            </a:r>
            <a:r>
              <a:rPr lang="en-US" altLang="ko-KR" dirty="0"/>
              <a:t>”/”</a:t>
            </a:r>
            <a:r>
              <a:rPr lang="ko-KR" altLang="en-US" dirty="0"/>
              <a:t>가짜</a:t>
            </a:r>
            <a:r>
              <a:rPr lang="en-US" altLang="ko-KR" dirty="0"/>
              <a:t>“ </a:t>
            </a:r>
            <a:r>
              <a:rPr lang="ko-KR" altLang="en-US" dirty="0"/>
              <a:t>레이블과 함께 진짜 이미지와 가짜 이미지 샘플을 사용하여 판별자를 훈련합니다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ㄴ</a:t>
            </a:r>
            <a:r>
              <a:rPr lang="ko-KR" altLang="en-US" dirty="0"/>
              <a:t> 생성자를 훈련하려면 </a:t>
            </a:r>
            <a:r>
              <a:rPr lang="en-US" altLang="ko-KR" dirty="0" err="1"/>
              <a:t>gan</a:t>
            </a:r>
            <a:r>
              <a:rPr lang="en-US" altLang="ko-KR" dirty="0"/>
              <a:t> </a:t>
            </a:r>
            <a:r>
              <a:rPr lang="ko-KR" altLang="en-US" dirty="0"/>
              <a:t>모델의 손실에 대한 생성자 가중치의 </a:t>
            </a:r>
            <a:r>
              <a:rPr lang="ko-KR" altLang="en-US" dirty="0" err="1"/>
              <a:t>그래디언트를</a:t>
            </a:r>
            <a:r>
              <a:rPr lang="ko-KR" altLang="en-US" dirty="0"/>
              <a:t> 사용합니다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6789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559D7-3405-4C62-9A12-2F1497F6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8.5.2 </a:t>
            </a:r>
            <a:r>
              <a:rPr lang="ko-KR" altLang="en-US" dirty="0"/>
              <a:t>훈련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A31EC-62CF-40E5-ADA7-FF8639A76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</a:t>
            </a:r>
            <a:r>
              <a:rPr lang="ko-KR" altLang="en-US" dirty="0"/>
              <a:t>을 훈련하고 튜닝하는 과정은 어렵기로 유명합니다</a:t>
            </a:r>
            <a:r>
              <a:rPr lang="en-US" altLang="ko-KR" dirty="0"/>
              <a:t>. </a:t>
            </a:r>
            <a:r>
              <a:rPr lang="ko-KR" altLang="en-US" dirty="0"/>
              <a:t>알아 두어야 할 몇 가지 유용한 기법이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다음장은 교재에 나온 </a:t>
            </a:r>
            <a:r>
              <a:rPr lang="en-US" altLang="ko-KR" dirty="0"/>
              <a:t>GAN</a:t>
            </a:r>
            <a:r>
              <a:rPr lang="ko-KR" altLang="en-US" dirty="0"/>
              <a:t>생성자와 판별자를 구현하는 데 사용할 몇 가지 기법입니다</a:t>
            </a:r>
            <a:r>
              <a:rPr lang="en-US" altLang="ko-KR" dirty="0"/>
              <a:t>. </a:t>
            </a:r>
            <a:r>
              <a:rPr lang="ko-KR" altLang="en-US" dirty="0"/>
              <a:t>이 목록들이 </a:t>
            </a:r>
            <a:r>
              <a:rPr lang="en-US" altLang="ko-KR" dirty="0"/>
              <a:t>GAN</a:t>
            </a:r>
            <a:r>
              <a:rPr lang="ko-KR" altLang="en-US" dirty="0"/>
              <a:t>에 관련된 전체 팁은 아닙니다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1948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87E42-CBA5-406E-973D-E9F21617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8.5.2 </a:t>
            </a:r>
            <a:r>
              <a:rPr lang="ko-KR" altLang="en-US" dirty="0"/>
              <a:t>훈련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3E231-01DE-4543-8819-C52817369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생성자의 마지막 활성화로 다른 종류의 모델에서 널리 사용하는 </a:t>
            </a:r>
            <a:r>
              <a:rPr lang="en-US" altLang="ko-KR" dirty="0"/>
              <a:t>sigmoid </a:t>
            </a:r>
            <a:r>
              <a:rPr lang="ko-KR" altLang="en-US" dirty="0"/>
              <a:t>대신 </a:t>
            </a:r>
            <a:r>
              <a:rPr lang="en-US" altLang="ko-KR" dirty="0"/>
              <a:t>tanh </a:t>
            </a:r>
            <a:r>
              <a:rPr lang="ko-KR" altLang="en-US" dirty="0"/>
              <a:t>함수를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균등 분포가 아니고 정규 분포를 사용하여 잠재 공간에서 포인트를 샘플링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무작위성은 모델을 견고하게 만듭니다</a:t>
            </a:r>
            <a:r>
              <a:rPr lang="en-US" altLang="ko-KR" dirty="0"/>
              <a:t>. </a:t>
            </a:r>
            <a:r>
              <a:rPr lang="ko-KR" altLang="en-US" dirty="0"/>
              <a:t>무작위성은 두 가지 방법으로 주입합니다</a:t>
            </a:r>
            <a:r>
              <a:rPr lang="en-US" altLang="ko-KR" dirty="0"/>
              <a:t>. </a:t>
            </a:r>
            <a:r>
              <a:rPr lang="ko-KR" altLang="en-US" dirty="0"/>
              <a:t>판별자에 </a:t>
            </a:r>
            <a:r>
              <a:rPr lang="ko-KR" altLang="en-US" dirty="0" err="1"/>
              <a:t>드롭아웃을</a:t>
            </a:r>
            <a:r>
              <a:rPr lang="ko-KR" altLang="en-US" dirty="0"/>
              <a:t> 사용하거나 판별자를 위해 레이블에 랜덤 노이즈를 추가합니다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희소한 </a:t>
            </a:r>
            <a:r>
              <a:rPr lang="ko-KR" altLang="en-US" dirty="0" err="1"/>
              <a:t>그래디언트는</a:t>
            </a:r>
            <a:r>
              <a:rPr lang="ko-KR" altLang="en-US" dirty="0"/>
              <a:t> </a:t>
            </a:r>
            <a:r>
              <a:rPr lang="en-US" altLang="ko-KR" dirty="0"/>
              <a:t>GAN </a:t>
            </a:r>
            <a:r>
              <a:rPr lang="ko-KR" altLang="en-US" dirty="0"/>
              <a:t>훈련을 방해할 수 있습니다</a:t>
            </a:r>
            <a:r>
              <a:rPr lang="en-US" altLang="ko-KR" dirty="0"/>
              <a:t>.(</a:t>
            </a:r>
            <a:r>
              <a:rPr lang="ko-KR" altLang="en-US" dirty="0" err="1"/>
              <a:t>그래디언트값이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계속 </a:t>
            </a:r>
            <a:r>
              <a:rPr lang="ko-KR" altLang="en-US" dirty="0" err="1"/>
              <a:t>수렴될수</a:t>
            </a:r>
            <a:r>
              <a:rPr lang="ko-KR" altLang="en-US" dirty="0"/>
              <a:t> 있기 때문</a:t>
            </a:r>
            <a:r>
              <a:rPr lang="en-US" altLang="ko-KR" dirty="0"/>
              <a:t>)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en-US" altLang="ko-KR" dirty="0"/>
              <a:t>, </a:t>
            </a:r>
            <a:r>
              <a:rPr lang="en-US" altLang="ko-KR" dirty="0" err="1"/>
              <a:t>leakyReLU</a:t>
            </a:r>
            <a:r>
              <a:rPr lang="ko-KR" altLang="en-US" dirty="0"/>
              <a:t>층으로 해결가능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5329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8F774-34DD-41FA-ABB4-172F06A2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8.5.3 </a:t>
            </a:r>
            <a:r>
              <a:rPr lang="ko-KR" altLang="en-US" dirty="0"/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F64A2-EE29-49D6-956F-AFCE59512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벡터를 후보 이미지로 변환하는 </a:t>
            </a:r>
            <a:r>
              <a:rPr lang="en-US" altLang="ko-KR" dirty="0"/>
              <a:t>generator </a:t>
            </a:r>
            <a:r>
              <a:rPr lang="ko-KR" altLang="en-US" dirty="0"/>
              <a:t>모델을 만들어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11208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1209</TotalTime>
  <Words>4354</Words>
  <Application>Microsoft Office PowerPoint</Application>
  <PresentationFormat>와이드스크린</PresentationFormat>
  <Paragraphs>483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-apple-system</vt:lpstr>
      <vt:lpstr>inherit</vt:lpstr>
      <vt:lpstr>se-nanumgothic</vt:lpstr>
      <vt:lpstr>맑은 고딕</vt:lpstr>
      <vt:lpstr>Arial</vt:lpstr>
      <vt:lpstr>Gill Sans MT</vt:lpstr>
      <vt:lpstr>갤러리</vt:lpstr>
      <vt:lpstr>7.1케라스의 함수형 api</vt:lpstr>
      <vt:lpstr>목차</vt:lpstr>
      <vt:lpstr>PowerPoint 프레젠테이션</vt:lpstr>
      <vt:lpstr>7.1.1 함수형 API 소개</vt:lpstr>
      <vt:lpstr>7.1.1 함수형 API 소개</vt:lpstr>
      <vt:lpstr>7.1.2 다중 입력 모델</vt:lpstr>
      <vt:lpstr>PowerPoint 프레젠테이션</vt:lpstr>
      <vt:lpstr>PowerPoint 프레젠테이션</vt:lpstr>
      <vt:lpstr>7.1.3 다중 출력 모델 </vt:lpstr>
      <vt:lpstr>PowerPoint 프레젠테이션</vt:lpstr>
      <vt:lpstr>PowerPoint 프레젠테이션</vt:lpstr>
      <vt:lpstr>7.1.4 층으로 구성된 비순환 유향 그래프</vt:lpstr>
      <vt:lpstr>인셉션 모듈</vt:lpstr>
      <vt:lpstr>PowerPoint 프레젠테이션</vt:lpstr>
      <vt:lpstr>잔차 연결</vt:lpstr>
      <vt:lpstr>PowerPoint 프레젠테이션</vt:lpstr>
      <vt:lpstr>7.15 층 가중치 공유</vt:lpstr>
      <vt:lpstr>PowerPoint 프레젠테이션</vt:lpstr>
      <vt:lpstr>7.1.6 층과 모델</vt:lpstr>
      <vt:lpstr>7.1.7 정리</vt:lpstr>
      <vt:lpstr>7.2 케라스 콜백과 텐서보드를 사용한 딥러닝 모델  검사와 모니터링</vt:lpstr>
      <vt:lpstr>7.2.1 콜백을 사용하여 모델의 훈련 과정 제어하기</vt:lpstr>
      <vt:lpstr>PowerPoint 프레젠테이션</vt:lpstr>
      <vt:lpstr>ReduceLROnPlateau 콜백</vt:lpstr>
      <vt:lpstr>자신만의 콜백 만들기</vt:lpstr>
      <vt:lpstr>PowerPoint 프레젠테이션</vt:lpstr>
      <vt:lpstr>7.2.2 텐서보드 소개: 텐서플로의 시각화 프레임워크</vt:lpstr>
      <vt:lpstr>PowerPoint 프레젠테이션</vt:lpstr>
      <vt:lpstr>7.2.3 정리</vt:lpstr>
      <vt:lpstr>7.3.1 고급 구조 패턴</vt:lpstr>
      <vt:lpstr>7.3.1 고급 구조 패턴</vt:lpstr>
      <vt:lpstr>7.3.1 고급 구조 패턴</vt:lpstr>
      <vt:lpstr>7.3.1 고급 구조 패턴</vt:lpstr>
      <vt:lpstr>7.3.1 고급 구조 패턴</vt:lpstr>
      <vt:lpstr>7.3.1 고급 구조 패턴</vt:lpstr>
      <vt:lpstr>7.3.2 하이퍼파라미터 최적화</vt:lpstr>
      <vt:lpstr>7.3.2 하이퍼파라미터 최적화</vt:lpstr>
      <vt:lpstr>7.3.2 하이퍼파라미터 최적화</vt:lpstr>
      <vt:lpstr>7.3.2 하이퍼파라미터 최적화</vt:lpstr>
      <vt:lpstr>7.3.3 모델 앙상블</vt:lpstr>
      <vt:lpstr>7.3.3 모델 앙상블</vt:lpstr>
      <vt:lpstr>7.3.3 모델 앙상블</vt:lpstr>
      <vt:lpstr>7.3.4 정리</vt:lpstr>
      <vt:lpstr>7.4 요약</vt:lpstr>
      <vt:lpstr>LSTM으로 텍스트 생성하기</vt:lpstr>
      <vt:lpstr>생성 RNN의 간단한 역사</vt:lpstr>
      <vt:lpstr>시퀀스 데이터 생성</vt:lpstr>
      <vt:lpstr>샘플링</vt:lpstr>
      <vt:lpstr>PowerPoint 프레젠테이션</vt:lpstr>
      <vt:lpstr>글자 수준의 LSTM 텍스트 생성 모델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</vt:lpstr>
      <vt:lpstr>딥드림</vt:lpstr>
      <vt:lpstr>케라스 딥드림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</vt:lpstr>
      <vt:lpstr>8.3 뉴럴 스타일 트랜스퍼</vt:lpstr>
      <vt:lpstr>8.3 뉴럴 스타일 트랜스퍼</vt:lpstr>
      <vt:lpstr>8.3.1콘텐츠 손실</vt:lpstr>
      <vt:lpstr>8.3.2스타일 손실</vt:lpstr>
      <vt:lpstr>8.3.3 케라스에서 뉴럴 스타일 트랜스퍼 구현하기</vt:lpstr>
      <vt:lpstr>8.3.3 케라스에서 뉴럴 스타일 트랜스퍼 구현하기1</vt:lpstr>
      <vt:lpstr>8.3.3 케라스에서 뉴럴 스타일 트랜스퍼 구현하기2</vt:lpstr>
      <vt:lpstr>8.3.3 케라스에서 뉴럴 스타일 트랜스퍼 구현하기3</vt:lpstr>
      <vt:lpstr>8.3.3 케라스에서 뉴럴 스타일 트랜스퍼 구현하기4</vt:lpstr>
      <vt:lpstr>8.3.3 케라스에서 뉴럴 스타일 트랜스퍼 구현하기5</vt:lpstr>
      <vt:lpstr>8.3.3 케라스에서 뉴럴 스타일 트랜스퍼 구현하기6</vt:lpstr>
      <vt:lpstr>8.3.3 케라스에서 뉴럴 스타일 트랜스퍼 구현하기7</vt:lpstr>
      <vt:lpstr>8.3.3 케라스에서 뉴럴 스타일 트랜스퍼 구현하기8</vt:lpstr>
      <vt:lpstr>결과</vt:lpstr>
      <vt:lpstr>8.4 변이형 오토인코더를 사용한 이미지 생성</vt:lpstr>
      <vt:lpstr>8.4.1 이미지의 잠재 공간에서 샘플링</vt:lpstr>
      <vt:lpstr>8.4.2 이미지 변형을 위한 개념 벡터</vt:lpstr>
      <vt:lpstr>8.4.3 변이형 오토 인코더 </vt:lpstr>
      <vt:lpstr>8.4.3 변이형 오토 인코더 </vt:lpstr>
      <vt:lpstr>8.4.3 변이형 오토 인코더 구현1</vt:lpstr>
      <vt:lpstr>8.4.3 변이형 오토 인코더 구현2</vt:lpstr>
      <vt:lpstr>8.4.3 변이형 오토 인코더 구현3</vt:lpstr>
      <vt:lpstr>8.4.3 변이형 오토 인코더 구현4</vt:lpstr>
      <vt:lpstr>8.4.3 변이형 오토 인코더 구현5</vt:lpstr>
      <vt:lpstr>8.4.3 변이형 오토 인코더 구현6</vt:lpstr>
      <vt:lpstr>8.5 적대적 생성 신경망 소개</vt:lpstr>
      <vt:lpstr>8.5 적대적 생성 신경망 소개</vt:lpstr>
      <vt:lpstr>8.5.1 GAN 구현 방법</vt:lpstr>
      <vt:lpstr>8.5.1 GAN 구현 방법</vt:lpstr>
      <vt:lpstr>8.5.2 훈련 방법</vt:lpstr>
      <vt:lpstr>8.5.2 훈련 방법</vt:lpstr>
      <vt:lpstr>8.5.3 생성자</vt:lpstr>
      <vt:lpstr>PowerPoint 프레젠테이션</vt:lpstr>
      <vt:lpstr>PowerPoint 프레젠테이션</vt:lpstr>
      <vt:lpstr>8.5.4 판별자</vt:lpstr>
      <vt:lpstr>PowerPoint 프레젠테이션</vt:lpstr>
      <vt:lpstr>8.5.5 적대적 네트워크</vt:lpstr>
      <vt:lpstr>PowerPoint 프레젠테이션</vt:lpstr>
      <vt:lpstr>8.5.7 DCGAN 훈련 방법</vt:lpstr>
      <vt:lpstr>PowerPoint 프레젠테이션</vt:lpstr>
      <vt:lpstr>PowerPoint 프레젠테이션</vt:lpstr>
      <vt:lpstr>PowerPoint 프레젠테이션</vt:lpstr>
      <vt:lpstr>8.5.7 정리</vt:lpstr>
      <vt:lpstr>8.6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7.1케라스의 함수형 api</dc:title>
  <dc:creator>황인호</dc:creator>
  <cp:lastModifiedBy>신용진</cp:lastModifiedBy>
  <cp:revision>29</cp:revision>
  <dcterms:created xsi:type="dcterms:W3CDTF">2021-01-20T14:50:50Z</dcterms:created>
  <dcterms:modified xsi:type="dcterms:W3CDTF">2021-01-21T11:31:32Z</dcterms:modified>
</cp:coreProperties>
</file>